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7"/>
  </p:notesMasterIdLst>
  <p:handoutMasterIdLst>
    <p:handoutMasterId r:id="rId28"/>
  </p:handoutMasterIdLst>
  <p:sldIdLst>
    <p:sldId id="687" r:id="rId2"/>
    <p:sldId id="700" r:id="rId3"/>
    <p:sldId id="620" r:id="rId4"/>
    <p:sldId id="719" r:id="rId5"/>
    <p:sldId id="621" r:id="rId6"/>
    <p:sldId id="721" r:id="rId7"/>
    <p:sldId id="678" r:id="rId8"/>
    <p:sldId id="648" r:id="rId9"/>
    <p:sldId id="702" r:id="rId10"/>
    <p:sldId id="733" r:id="rId11"/>
    <p:sldId id="657" r:id="rId12"/>
    <p:sldId id="658" r:id="rId13"/>
    <p:sldId id="724" r:id="rId14"/>
    <p:sldId id="725" r:id="rId15"/>
    <p:sldId id="726" r:id="rId16"/>
    <p:sldId id="727" r:id="rId17"/>
    <p:sldId id="728" r:id="rId18"/>
    <p:sldId id="730" r:id="rId19"/>
    <p:sldId id="729" r:id="rId20"/>
    <p:sldId id="731" r:id="rId21"/>
    <p:sldId id="708" r:id="rId22"/>
    <p:sldId id="711" r:id="rId23"/>
    <p:sldId id="712" r:id="rId24"/>
    <p:sldId id="732" r:id="rId25"/>
    <p:sldId id="701" r:id="rId26"/>
  </p:sldIdLst>
  <p:sldSz cx="12192000" cy="6858000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loop="1"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97" autoAdjust="0"/>
    <p:restoredTop sz="82518" autoAdjust="0"/>
  </p:normalViewPr>
  <p:slideViewPr>
    <p:cSldViewPr snapToGrid="0" snapToObjects="1">
      <p:cViewPr varScale="1">
        <p:scale>
          <a:sx n="61" d="100"/>
          <a:sy n="61" d="100"/>
        </p:scale>
        <p:origin x="612" y="6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55" d="100"/>
          <a:sy n="55" d="100"/>
        </p:scale>
        <p:origin x="3304" y="19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128797-B6A8-0F4F-91FC-101EF36DC54A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952765-5060-FC4F-B730-FFD35361B6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6062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AEF9DC5E-041D-CB4E-8512-B6DA468811E2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nl-NL" noProof="0"/>
              <a:t>Click to edit Master text styles</a:t>
            </a:r>
          </a:p>
          <a:p>
            <a:pPr lvl="1"/>
            <a:r>
              <a:rPr lang="nl-NL" noProof="0"/>
              <a:t>Second level</a:t>
            </a:r>
          </a:p>
          <a:p>
            <a:pPr lvl="2"/>
            <a:r>
              <a:rPr lang="nl-NL" noProof="0"/>
              <a:t>Third level</a:t>
            </a:r>
          </a:p>
          <a:p>
            <a:pPr lvl="3"/>
            <a:r>
              <a:rPr lang="nl-NL" noProof="0"/>
              <a:t>Fourth level</a:t>
            </a:r>
          </a:p>
          <a:p>
            <a:pPr lvl="4"/>
            <a:r>
              <a:rPr lang="nl-NL" noProof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1DF72EAC-56E4-A74F-AB8D-BE523D9ED4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29653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4" charset="-128"/>
        <a:cs typeface="ＭＳ Ｐゴシック" pitchFamily="4" charset="-128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4" charset="-128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4" charset="-128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4" charset="-128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4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3456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8394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5116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8424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3034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3274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0335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7261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4863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96279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2672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3136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7019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1473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170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4224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65071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6548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92757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62194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35804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45718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43171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71834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nl-NL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72C7A-9699-0B45-B30D-21E6C52FEE9E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122B3-22D3-084D-8C06-B7604063A6B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447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51DAE-2510-224B-98F2-556D0055AA0C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2CE3D3-37DB-8A45-B284-6CEA63E3753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4098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nl-NL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50F5EA-3D48-3940-9D54-334DFD7A81A0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D501A7-6060-1045-BFEA-195E97E3F30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820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6F9E2-8A72-5349-8B0D-AD0DD7AC8F7E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61C99A-8A97-5A4F-A244-3EC994B45DF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4573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1310B-AB53-DF41-9A49-67CA77C8339D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BC550-D86F-B244-937E-CAD3F49D9F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340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04F08-EDA7-3E45-BC87-193ECDCEA17C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9DBDF2-EB85-384C-9F09-3E8177B46E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311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A366DC-AF85-3C40-8BAD-88087F42DF33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DA2182-B9D7-314B-AE78-249C606D83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780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nl-NL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241C7-A04D-CA4A-8E49-9D39CE0EC1F3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2FA509-58AD-C744-B47C-F1E022775E7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803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nl-NL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A2E51-D377-F74F-96A9-0C4AB282139D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5ECF1F-F840-C74C-938F-5C0E3B43BB1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925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D1E9D-E211-5F4E-B2BF-4213C5CC1DE2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1A00D7-EEDB-7646-8100-AC8B8609AF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9873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949F7-8E0B-EC44-81EC-76581A8F3250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E3C51-262C-4946-B0D8-A3DC026186B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456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898989"/>
                </a:solidFill>
                <a:latin typeface="Calibri" charset="0"/>
              </a:defRPr>
            </a:lvl1pPr>
          </a:lstStyle>
          <a:p>
            <a:pPr>
              <a:defRPr/>
            </a:pPr>
            <a:fld id="{F0FEC2ED-2826-994B-A8F6-5B811E90CB9F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charset="0"/>
              </a:defRPr>
            </a:lvl1pPr>
          </a:lstStyle>
          <a:p>
            <a:pPr>
              <a:defRPr/>
            </a:pPr>
            <a:fld id="{9C26D435-096F-B543-8D0A-F0619F1F7B6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4" charset="-128"/>
          <a:cs typeface="ＭＳ Ｐゴシック" pitchFamily="4" charset="-128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pitchFamily="4" charset="-128"/>
          <a:cs typeface="ＭＳ Ｐゴシック" pitchFamily="4" charset="-128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pitchFamily="4" charset="-128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pitchFamily="4" charset="-128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pitchFamily="4" charset="-128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pitchFamily="4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jpg"/><Relationship Id="rId5" Type="http://schemas.openxmlformats.org/officeDocument/2006/relationships/image" Target="../media/image3.jpe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4.xml"/><Relationship Id="rId13" Type="http://schemas.openxmlformats.org/officeDocument/2006/relationships/image" Target="../media/image3.jpeg"/><Relationship Id="rId3" Type="http://schemas.microsoft.com/office/2007/relationships/media" Target="../media/media2.mp4"/><Relationship Id="rId7" Type="http://schemas.openxmlformats.org/officeDocument/2006/relationships/slideLayout" Target="../slideLayouts/slideLayout4.xml"/><Relationship Id="rId12" Type="http://schemas.openxmlformats.org/officeDocument/2006/relationships/image" Target="../media/image14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video" Target="../media/media3.mp4"/><Relationship Id="rId11" Type="http://schemas.openxmlformats.org/officeDocument/2006/relationships/image" Target="../media/image13.png"/><Relationship Id="rId5" Type="http://schemas.microsoft.com/office/2007/relationships/media" Target="../media/media3.mp4"/><Relationship Id="rId10" Type="http://schemas.openxmlformats.org/officeDocument/2006/relationships/image" Target="../media/image12.png"/><Relationship Id="rId4" Type="http://schemas.openxmlformats.org/officeDocument/2006/relationships/video" Target="../media/media2.mp4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Relationship Id="rId9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2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cs.roboticbuilding.eu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23.png"/><Relationship Id="rId4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24.png"/><Relationship Id="rId4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jpeg"/><Relationship Id="rId5" Type="http://schemas.openxmlformats.org/officeDocument/2006/relationships/image" Target="../media/image27.jpg"/><Relationship Id="rId4" Type="http://schemas.openxmlformats.org/officeDocument/2006/relationships/image" Target="../media/image26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jpeg"/><Relationship Id="rId5" Type="http://schemas.openxmlformats.org/officeDocument/2006/relationships/image" Target="../media/image30.jpg"/><Relationship Id="rId4" Type="http://schemas.openxmlformats.org/officeDocument/2006/relationships/image" Target="../media/image29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jpeg"/><Relationship Id="rId4" Type="http://schemas.openxmlformats.org/officeDocument/2006/relationships/image" Target="../media/image32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jpeg"/><Relationship Id="rId5" Type="http://schemas.openxmlformats.org/officeDocument/2006/relationships/image" Target="../media/image34.jpg"/><Relationship Id="rId4" Type="http://schemas.openxmlformats.org/officeDocument/2006/relationships/image" Target="../media/image33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jpeg"/><Relationship Id="rId4" Type="http://schemas.openxmlformats.org/officeDocument/2006/relationships/image" Target="../media/image36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jpeg"/><Relationship Id="rId4" Type="http://schemas.openxmlformats.org/officeDocument/2006/relationships/image" Target="../media/image38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0.jpg"/><Relationship Id="rId4" Type="http://schemas.openxmlformats.org/officeDocument/2006/relationships/image" Target="../media/image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0.jpg"/><Relationship Id="rId4" Type="http://schemas.openxmlformats.org/officeDocument/2006/relationships/image" Target="../media/image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roboticbuilding.eu/" TargetMode="External"/><Relationship Id="rId5" Type="http://schemas.openxmlformats.org/officeDocument/2006/relationships/hyperlink" Target="http://cs.roboticbuilding.eu/" TargetMode="External"/><Relationship Id="rId4" Type="http://schemas.openxmlformats.org/officeDocument/2006/relationships/hyperlink" Target="mailto:h.h.bier@tudelft.n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50C6587-BCA3-FB4A-8FE0-A895B846B4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54158" y="1793469"/>
            <a:ext cx="1315868" cy="1315868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1523282" y="1247077"/>
            <a:ext cx="914471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>
                <a:latin typeface="Arial Black"/>
                <a:cs typeface="Arial Black"/>
              </a:rPr>
              <a:t>  		  </a:t>
            </a:r>
          </a:p>
          <a:p>
            <a:pPr algn="just"/>
            <a:r>
              <a:rPr lang="en-GB" sz="2800" b="1" dirty="0">
                <a:latin typeface="Arial Black"/>
                <a:cs typeface="Arial Black"/>
              </a:rPr>
              <a:t>     </a:t>
            </a:r>
            <a:endParaRPr lang="en-GB" sz="4200" b="1" i="1" dirty="0">
              <a:solidFill>
                <a:schemeClr val="bg1">
                  <a:lumMod val="50000"/>
                </a:schemeClr>
              </a:solidFill>
              <a:latin typeface="Arial Black"/>
              <a:cs typeface="Arial Black"/>
            </a:endParaRPr>
          </a:p>
          <a:p>
            <a:pPr algn="just"/>
            <a:r>
              <a:rPr lang="en-GB" sz="4800" b="1" i="1" dirty="0">
                <a:latin typeface="Arial Black"/>
                <a:cs typeface="Arial Black"/>
              </a:rPr>
              <a:t>		Robotic Building @ </a:t>
            </a:r>
          </a:p>
          <a:p>
            <a:pPr algn="just"/>
            <a:r>
              <a:rPr lang="en-GB" sz="4800" b="1" i="1" dirty="0">
                <a:solidFill>
                  <a:schemeClr val="bg1">
                    <a:lumMod val="50000"/>
                  </a:schemeClr>
                </a:solidFill>
                <a:latin typeface="Arial Black"/>
                <a:cs typeface="Arial Black"/>
              </a:rPr>
              <a:t>   Cyber-physical Space</a:t>
            </a:r>
          </a:p>
          <a:p>
            <a:pPr algn="just"/>
            <a:r>
              <a:rPr lang="en-GB" sz="4800" b="1" i="1" dirty="0">
                <a:latin typeface="Arial Black"/>
                <a:cs typeface="Arial Black"/>
              </a:rPr>
              <a:t>  </a:t>
            </a:r>
            <a:r>
              <a:rPr lang="en-GB" dirty="0"/>
              <a:t> </a:t>
            </a:r>
            <a:endParaRPr lang="en-US" dirty="0"/>
          </a:p>
        </p:txBody>
      </p:sp>
      <p:pic>
        <p:nvPicPr>
          <p:cNvPr id="11" name="Picture 10" descr="d2ro.jpg"/>
          <p:cNvPicPr>
            <a:picLocks noChangeAspect="1"/>
          </p:cNvPicPr>
          <p:nvPr/>
        </p:nvPicPr>
        <p:blipFill rotWithShape="1">
          <a:blip r:embed="rId4">
            <a:alphaModFix amt="5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3490" r="62184"/>
          <a:stretch/>
        </p:blipFill>
        <p:spPr>
          <a:xfrm>
            <a:off x="8928062" y="-1331519"/>
            <a:ext cx="2959138" cy="6855511"/>
          </a:xfrm>
          <a:prstGeom prst="rect">
            <a:avLst/>
          </a:prstGeom>
        </p:spPr>
      </p:pic>
      <p:sp>
        <p:nvSpPr>
          <p:cNvPr id="9" name="TextBox 6"/>
          <p:cNvSpPr txBox="1">
            <a:spLocks noChangeArrowheads="1"/>
          </p:cNvSpPr>
          <p:nvPr/>
        </p:nvSpPr>
        <p:spPr bwMode="auto">
          <a:xfrm>
            <a:off x="5770680" y="3694114"/>
            <a:ext cx="1628266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4400" b="1" dirty="0">
                <a:solidFill>
                  <a:srgbClr val="F79646"/>
                </a:solidFill>
                <a:latin typeface="Calibri" charset="0"/>
              </a:rPr>
              <a:t>WHAT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61240" y="3109338"/>
            <a:ext cx="57392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 </a:t>
            </a:r>
            <a:endParaRPr lang="en-US" sz="2400" i="1" dirty="0"/>
          </a:p>
          <a:p>
            <a:r>
              <a:rPr lang="en-US" sz="2400" i="1" dirty="0"/>
              <a:t>        Robotic systems integrated into</a:t>
            </a:r>
          </a:p>
          <a:p>
            <a:pPr marL="1257300" lvl="2" indent="-342900">
              <a:buAutoNum type="arabicParenBoth"/>
            </a:pPr>
            <a:r>
              <a:rPr lang="en-US" sz="2400" i="1" dirty="0">
                <a:solidFill>
                  <a:srgbClr val="000000"/>
                </a:solidFill>
              </a:rPr>
              <a:t> physically built environments</a:t>
            </a:r>
          </a:p>
          <a:p>
            <a:pPr marL="1257300" lvl="2" indent="-342900">
              <a:buAutoNum type="arabicParenBoth"/>
            </a:pPr>
            <a:r>
              <a:rPr lang="en-US" sz="2400" i="1" dirty="0">
                <a:solidFill>
                  <a:srgbClr val="000000"/>
                </a:solidFill>
              </a:rPr>
              <a:t> </a:t>
            </a:r>
            <a:r>
              <a:rPr lang="en-US" sz="2400" i="1" dirty="0"/>
              <a:t>building processes  </a:t>
            </a:r>
          </a:p>
        </p:txBody>
      </p:sp>
      <p:pic>
        <p:nvPicPr>
          <p:cNvPr id="13" name="Picture 10" descr="Picture 2.jpg"/>
          <p:cNvPicPr>
            <a:picLocks noChangeAspect="1"/>
          </p:cNvPicPr>
          <p:nvPr/>
        </p:nvPicPr>
        <p:blipFill>
          <a:blip r:embed="rId5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Content Placeholder 12"/>
          <p:cNvSpPr>
            <a:spLocks noGrp="1"/>
          </p:cNvSpPr>
          <p:nvPr>
            <p:ph sz="half" idx="2"/>
          </p:nvPr>
        </p:nvSpPr>
        <p:spPr>
          <a:xfrm>
            <a:off x="2266893" y="5541737"/>
            <a:ext cx="3897406" cy="676328"/>
          </a:xfrm>
          <a:ln w="28575" cmpd="sng">
            <a:noFill/>
          </a:ln>
        </p:spPr>
        <p:txBody>
          <a:bodyPr/>
          <a:lstStyle/>
          <a:p>
            <a:pPr algn="ctr" eaLnBrk="1" hangingPunct="1"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(19-20)</a:t>
            </a:r>
          </a:p>
        </p:txBody>
      </p:sp>
      <p:pic>
        <p:nvPicPr>
          <p:cNvPr id="23" name="Picture 22" descr="RB-D2P- 02.jpg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289" r="25426"/>
          <a:stretch/>
        </p:blipFill>
        <p:spPr>
          <a:xfrm>
            <a:off x="-89285" y="-187567"/>
            <a:ext cx="794622" cy="5711560"/>
          </a:xfrm>
          <a:prstGeom prst="rect">
            <a:avLst/>
          </a:prstGeom>
        </p:spPr>
      </p:pic>
      <p:pic>
        <p:nvPicPr>
          <p:cNvPr id="12" name="Picture 11" descr="RB-D2P- 02.jpg">
            <a:extLst>
              <a:ext uri="{FF2B5EF4-FFF2-40B4-BE49-F238E27FC236}">
                <a16:creationId xmlns:a16="http://schemas.microsoft.com/office/drawing/2014/main" id="{9504B088-FA2A-4042-8C59-1AD8D11B59D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898" r="25281"/>
          <a:stretch/>
        </p:blipFill>
        <p:spPr>
          <a:xfrm>
            <a:off x="705337" y="-187567"/>
            <a:ext cx="9165494" cy="5711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4314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23282" y="1247077"/>
            <a:ext cx="914471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>
                <a:latin typeface="Arial Black"/>
                <a:cs typeface="Arial Black"/>
              </a:rPr>
              <a:t>  		</a:t>
            </a:r>
          </a:p>
          <a:p>
            <a:pPr algn="just"/>
            <a:endParaRPr lang="en-GB" sz="2800" b="1" i="1" dirty="0">
              <a:latin typeface="Arial Black"/>
              <a:cs typeface="Arial Black"/>
            </a:endParaRPr>
          </a:p>
          <a:p>
            <a:pPr algn="just"/>
            <a:r>
              <a:rPr lang="en-GB" sz="2800" b="1" i="1" dirty="0">
                <a:latin typeface="Arial Black"/>
                <a:cs typeface="Arial Black"/>
              </a:rPr>
              <a:t>  </a:t>
            </a:r>
            <a:r>
              <a:rPr lang="en-GB" sz="4800" b="1" i="1" dirty="0">
                <a:latin typeface="Arial Black"/>
                <a:cs typeface="Arial Black"/>
              </a:rPr>
              <a:t>		Robotic Building  </a:t>
            </a:r>
            <a:r>
              <a:rPr lang="en-GB" dirty="0"/>
              <a:t> </a:t>
            </a:r>
            <a:endParaRPr lang="en-US" dirty="0"/>
          </a:p>
        </p:txBody>
      </p:sp>
      <p:pic>
        <p:nvPicPr>
          <p:cNvPr id="11" name="Picture 10" descr="d2ro.jpg"/>
          <p:cNvPicPr>
            <a:picLocks noChangeAspect="1"/>
          </p:cNvPicPr>
          <p:nvPr/>
        </p:nvPicPr>
        <p:blipFill rotWithShape="1">
          <a:blip r:embed="rId3">
            <a:alphaModFix amt="5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3490" r="62184"/>
          <a:stretch/>
        </p:blipFill>
        <p:spPr>
          <a:xfrm>
            <a:off x="8928062" y="-1331519"/>
            <a:ext cx="2959138" cy="6855511"/>
          </a:xfrm>
          <a:prstGeom prst="rect">
            <a:avLst/>
          </a:prstGeom>
        </p:spPr>
      </p:pic>
      <p:pic>
        <p:nvPicPr>
          <p:cNvPr id="13" name="Picture 10" descr="Picture 2.jpg"/>
          <p:cNvPicPr>
            <a:picLocks noChangeAspect="1"/>
          </p:cNvPicPr>
          <p:nvPr/>
        </p:nvPicPr>
        <p:blipFill>
          <a:blip r:embed="rId4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Content Placeholder 12"/>
          <p:cNvSpPr>
            <a:spLocks noGrp="1"/>
          </p:cNvSpPr>
          <p:nvPr>
            <p:ph sz="half" idx="2"/>
          </p:nvPr>
        </p:nvSpPr>
        <p:spPr>
          <a:xfrm>
            <a:off x="2266893" y="5541737"/>
            <a:ext cx="3897406" cy="676328"/>
          </a:xfrm>
          <a:ln w="28575" cmpd="sng">
            <a:noFill/>
          </a:ln>
        </p:spPr>
        <p:txBody>
          <a:bodyPr/>
          <a:lstStyle/>
          <a:p>
            <a:pPr algn="ctr" eaLnBrk="1" hangingPunct="1"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-89285" y="-187567"/>
            <a:ext cx="9960116" cy="5711560"/>
            <a:chOff x="0" y="1260453"/>
            <a:chExt cx="6656218" cy="4725593"/>
          </a:xfrm>
        </p:grpSpPr>
        <p:pic>
          <p:nvPicPr>
            <p:cNvPr id="16" name="Picture 15" descr="RB-D2P- 02.jpg"/>
            <p:cNvPicPr>
              <a:picLocks noChangeAspect="1"/>
            </p:cNvPicPr>
            <p:nvPr/>
          </p:nvPicPr>
          <p:blipFill rotWithShape="1">
            <a:blip r:embed="rId5">
              <a:alphaModFix amt="3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9898" r="25281"/>
            <a:stretch/>
          </p:blipFill>
          <p:spPr>
            <a:xfrm>
              <a:off x="531036" y="1260453"/>
              <a:ext cx="6125182" cy="4725593"/>
            </a:xfrm>
            <a:prstGeom prst="rect">
              <a:avLst/>
            </a:prstGeom>
          </p:spPr>
        </p:pic>
        <p:pic>
          <p:nvPicPr>
            <p:cNvPr id="17" name="Picture 16" descr="RB-D2P- 02.jpg"/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3289" r="25426"/>
            <a:stretch/>
          </p:blipFill>
          <p:spPr>
            <a:xfrm>
              <a:off x="0" y="1260453"/>
              <a:ext cx="531036" cy="4725593"/>
            </a:xfrm>
            <a:prstGeom prst="rect">
              <a:avLst/>
            </a:prstGeom>
          </p:spPr>
        </p:pic>
      </p:grpSp>
      <p:sp>
        <p:nvSpPr>
          <p:cNvPr id="18" name="TextBox 17"/>
          <p:cNvSpPr txBox="1"/>
          <p:nvPr/>
        </p:nvSpPr>
        <p:spPr>
          <a:xfrm>
            <a:off x="6502400" y="2793260"/>
            <a:ext cx="5384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 </a:t>
            </a:r>
            <a:endParaRPr lang="en-US" sz="2400" i="1" dirty="0"/>
          </a:p>
          <a:p>
            <a:r>
              <a:rPr lang="en-US" sz="2400" i="1" dirty="0">
                <a:solidFill>
                  <a:srgbClr val="000000"/>
                </a:solidFill>
              </a:rPr>
              <a:t>Design-to-Robotic-</a:t>
            </a:r>
            <a:r>
              <a:rPr lang="en-US" sz="2400" i="1" dirty="0"/>
              <a:t>Production-Assembly and -</a:t>
            </a:r>
            <a:r>
              <a:rPr lang="en-US" sz="2400" i="1" dirty="0">
                <a:solidFill>
                  <a:srgbClr val="000000"/>
                </a:solidFill>
              </a:rPr>
              <a:t>Operation (</a:t>
            </a:r>
            <a:r>
              <a:rPr lang="en-US" sz="2400" b="1" i="1" dirty="0"/>
              <a:t>D2RPA&amp;O)</a:t>
            </a:r>
          </a:p>
          <a:p>
            <a:r>
              <a:rPr lang="en-US" sz="2400" b="1" i="1" dirty="0"/>
              <a:t>          </a:t>
            </a:r>
            <a:endParaRPr lang="en-US" sz="2400" i="1" dirty="0"/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5811839" y="3694114"/>
            <a:ext cx="1433581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4400" b="1" dirty="0">
                <a:solidFill>
                  <a:srgbClr val="F79646"/>
                </a:solidFill>
                <a:latin typeface="Calibri" charset="0"/>
              </a:rPr>
              <a:t>HOW</a:t>
            </a:r>
          </a:p>
        </p:txBody>
      </p:sp>
    </p:spTree>
    <p:extLst>
      <p:ext uri="{BB962C8B-B14F-4D97-AF65-F5344CB8AC3E}">
        <p14:creationId xmlns:p14="http://schemas.microsoft.com/office/powerpoint/2010/main" val="4777187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 descr="D:\Dropbox\Camera Uploads\2014-09-16 19.47.24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787" r="1961"/>
          <a:stretch/>
        </p:blipFill>
        <p:spPr bwMode="auto">
          <a:xfrm>
            <a:off x="1486913" y="838824"/>
            <a:ext cx="6067461" cy="513361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oup 3"/>
          <p:cNvGrpSpPr/>
          <p:nvPr/>
        </p:nvGrpSpPr>
        <p:grpSpPr>
          <a:xfrm>
            <a:off x="1500555" y="838824"/>
            <a:ext cx="8748713" cy="5148082"/>
            <a:chOff x="0" y="1219382"/>
            <a:chExt cx="8748713" cy="5148082"/>
          </a:xfrm>
        </p:grpSpPr>
        <p:pic>
          <p:nvPicPr>
            <p:cNvPr id="3" name="Picture 2" descr="D:\Dropbox\Camera Uploads\2014-09-16 19.47.24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7612" r="1961"/>
            <a:stretch/>
          </p:blipFill>
          <p:spPr bwMode="auto">
            <a:xfrm>
              <a:off x="0" y="1219382"/>
              <a:ext cx="6067461" cy="5148082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61" name="Group 60"/>
            <p:cNvGrpSpPr/>
            <p:nvPr/>
          </p:nvGrpSpPr>
          <p:grpSpPr>
            <a:xfrm>
              <a:off x="1935088" y="1219382"/>
              <a:ext cx="6813625" cy="4929965"/>
              <a:chOff x="1935088" y="1219382"/>
              <a:chExt cx="6813625" cy="4929965"/>
            </a:xfrm>
          </p:grpSpPr>
          <p:pic>
            <p:nvPicPr>
              <p:cNvPr id="15" name="Picture 4" descr="D:\Dropbox\Camera Uploads\2014-09-18 20.55.34.jpg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4048" t="59284" r="57374" b="7293"/>
              <a:stretch/>
            </p:blipFill>
            <p:spPr bwMode="auto">
              <a:xfrm>
                <a:off x="4485351" y="1630641"/>
                <a:ext cx="2363207" cy="205379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6" name="Rectangle 15"/>
              <p:cNvSpPr/>
              <p:nvPr/>
            </p:nvSpPr>
            <p:spPr>
              <a:xfrm>
                <a:off x="4485351" y="1219383"/>
                <a:ext cx="2365187" cy="411257"/>
              </a:xfrm>
              <a:prstGeom prst="rect">
                <a:avLst/>
              </a:prstGeom>
              <a:solidFill>
                <a:srgbClr val="00B0F0">
                  <a:alpha val="74000"/>
                </a:srgbClr>
              </a:solidFill>
            </p:spPr>
            <p:txBody>
              <a:bodyPr wrap="square" lIns="36000" tIns="36000" rIns="36000" bIns="36000">
                <a:spAutoFit/>
              </a:bodyPr>
              <a:lstStyle/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Parametric Materially informed Digital Model</a:t>
                </a:r>
              </a:p>
            </p:txBody>
          </p:sp>
          <p:pic>
            <p:nvPicPr>
              <p:cNvPr id="5122" name="Picture 2" descr="D:\Dropbox\Camera Uploads\2014-09-18 20.28.05.jpg"/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5866" t="8320" r="19442" b="25154"/>
              <a:stretch/>
            </p:blipFill>
            <p:spPr bwMode="auto">
              <a:xfrm rot="5400000">
                <a:off x="6929823" y="1865546"/>
                <a:ext cx="2053796" cy="158398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8" name="Rectangle 17"/>
              <p:cNvSpPr/>
              <p:nvPr/>
            </p:nvSpPr>
            <p:spPr>
              <a:xfrm>
                <a:off x="7164729" y="1219384"/>
                <a:ext cx="1583984" cy="411257"/>
              </a:xfrm>
              <a:prstGeom prst="rect">
                <a:avLst/>
              </a:prstGeom>
              <a:solidFill>
                <a:srgbClr val="00B0F0">
                  <a:alpha val="74000"/>
                </a:srgbClr>
              </a:solidFill>
            </p:spPr>
            <p:txBody>
              <a:bodyPr wrap="square" lIns="36000" tIns="36000" rIns="36000" bIns="36000">
                <a:spAutoFit/>
              </a:bodyPr>
              <a:lstStyle/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Micro Controller Unit</a:t>
                </a:r>
              </a:p>
            </p:txBody>
          </p:sp>
          <p:sp>
            <p:nvSpPr>
              <p:cNvPr id="19" name="Rectangle 18"/>
              <p:cNvSpPr/>
              <p:nvPr/>
            </p:nvSpPr>
            <p:spPr>
              <a:xfrm>
                <a:off x="1943966" y="1219384"/>
                <a:ext cx="1575106" cy="411257"/>
              </a:xfrm>
              <a:prstGeom prst="rect">
                <a:avLst/>
              </a:prstGeom>
              <a:solidFill>
                <a:srgbClr val="00B0F0">
                  <a:alpha val="74000"/>
                </a:srgbClr>
              </a:solidFill>
            </p:spPr>
            <p:txBody>
              <a:bodyPr wrap="square" lIns="36000" tIns="36000" rIns="36000" bIns="36000">
                <a:spAutoFit/>
              </a:bodyPr>
              <a:lstStyle/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Mounted end Effector / Tool</a:t>
                </a:r>
              </a:p>
            </p:txBody>
          </p:sp>
          <p:sp>
            <p:nvSpPr>
              <p:cNvPr id="2" name="Rectangle 1"/>
              <p:cNvSpPr/>
              <p:nvPr/>
            </p:nvSpPr>
            <p:spPr>
              <a:xfrm>
                <a:off x="1935088" y="1640418"/>
                <a:ext cx="1583984" cy="2053797"/>
              </a:xfrm>
              <a:prstGeom prst="rect">
                <a:avLst/>
              </a:prstGeom>
              <a:solidFill>
                <a:srgbClr val="00B0F0">
                  <a:alpha val="12000"/>
                </a:srgbClr>
              </a:solidFill>
              <a:ln>
                <a:solidFill>
                  <a:schemeClr val="bg1">
                    <a:lumMod val="50000"/>
                  </a:schemeClr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/>
              </a:p>
            </p:txBody>
          </p:sp>
          <p:sp>
            <p:nvSpPr>
              <p:cNvPr id="22" name="Rectangle 21"/>
              <p:cNvSpPr/>
              <p:nvPr/>
            </p:nvSpPr>
            <p:spPr>
              <a:xfrm>
                <a:off x="4485351" y="4001894"/>
                <a:ext cx="2365187" cy="411257"/>
              </a:xfrm>
              <a:prstGeom prst="rect">
                <a:avLst/>
              </a:prstGeom>
              <a:solidFill>
                <a:srgbClr val="00B0F0">
                  <a:alpha val="74000"/>
                </a:srgbClr>
              </a:solidFill>
            </p:spPr>
            <p:txBody>
              <a:bodyPr wrap="square" lIns="36000" tIns="36000" rIns="36000" bIns="36000">
                <a:spAutoFit/>
              </a:bodyPr>
              <a:lstStyle/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Robot Controller &amp;</a:t>
                </a:r>
              </a:p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 Teach Pendant Unit </a:t>
                </a:r>
              </a:p>
            </p:txBody>
          </p:sp>
          <p:pic>
            <p:nvPicPr>
              <p:cNvPr id="5124" name="Picture 4" descr="http://media.exapro.com/product/2014/01/P40106104/0adf1dc65eeec648822c9a678ac705ae/abb-irb-1600-industrial-robot-with-warranty-p40106104_6.jpg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99992" y="4387208"/>
                <a:ext cx="2348566" cy="176213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128" name="Picture 8" descr="http://www.globalrobotparts.de/var/site_storage_global/storage/images/reservdelar-till-robotar/reservdelar-till-styrskaap/programmeringsenheter/programmeringsenhet-irc5-3hac028357-001/5858-36-swe-SE/Programmeringsenhet-IRC5-3HAC028357-001.jpg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700442" y="5286775"/>
                <a:ext cx="1150096" cy="86257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cxnSp>
            <p:nvCxnSpPr>
              <p:cNvPr id="23" name="Elbow Connector 22"/>
              <p:cNvCxnSpPr>
                <a:stCxn id="16" idx="0"/>
                <a:endCxn id="18" idx="0"/>
              </p:cNvCxnSpPr>
              <p:nvPr/>
            </p:nvCxnSpPr>
            <p:spPr>
              <a:xfrm rot="16200000" flipH="1">
                <a:off x="6812332" y="74995"/>
                <a:ext cx="1" cy="2288776"/>
              </a:xfrm>
              <a:prstGeom prst="bentConnector3">
                <a:avLst>
                  <a:gd name="adj1" fmla="val -22860000000"/>
                </a:avLst>
              </a:prstGeom>
              <a:ln w="38100" cap="sq">
                <a:solidFill>
                  <a:schemeClr val="tx1"/>
                </a:solidFill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Elbow Connector 27"/>
              <p:cNvCxnSpPr>
                <a:stCxn id="18" idx="3"/>
              </p:cNvCxnSpPr>
              <p:nvPr/>
            </p:nvCxnSpPr>
            <p:spPr>
              <a:xfrm flipH="1">
                <a:off x="3519072" y="1425013"/>
                <a:ext cx="5229641" cy="12700"/>
              </a:xfrm>
              <a:prstGeom prst="bentConnector5">
                <a:avLst>
                  <a:gd name="adj1" fmla="val -4371"/>
                  <a:gd name="adj2" fmla="val -6984173"/>
                  <a:gd name="adj3" fmla="val 86873"/>
                </a:avLst>
              </a:prstGeom>
              <a:ln w="38100" cap="sq">
                <a:solidFill>
                  <a:schemeClr val="tx1"/>
                </a:solidFill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Elbow Connector 32"/>
              <p:cNvCxnSpPr>
                <a:stCxn id="18" idx="3"/>
                <a:endCxn id="22" idx="3"/>
              </p:cNvCxnSpPr>
              <p:nvPr/>
            </p:nvCxnSpPr>
            <p:spPr>
              <a:xfrm flipH="1">
                <a:off x="6850538" y="1425013"/>
                <a:ext cx="1898175" cy="2782510"/>
              </a:xfrm>
              <a:prstGeom prst="bentConnector3">
                <a:avLst>
                  <a:gd name="adj1" fmla="val -12043"/>
                </a:avLst>
              </a:prstGeom>
              <a:ln w="28575" cap="sq">
                <a:solidFill>
                  <a:schemeClr val="bg1"/>
                </a:solidFill>
                <a:prstDash val="sysDot"/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Elbow Connector 35"/>
              <p:cNvCxnSpPr>
                <a:stCxn id="16" idx="0"/>
                <a:endCxn id="22" idx="3"/>
              </p:cNvCxnSpPr>
              <p:nvPr/>
            </p:nvCxnSpPr>
            <p:spPr>
              <a:xfrm rot="16200000" flipH="1">
                <a:off x="4765171" y="2122157"/>
                <a:ext cx="2988140" cy="1182593"/>
              </a:xfrm>
              <a:prstGeom prst="bentConnector4">
                <a:avLst>
                  <a:gd name="adj1" fmla="val -13069"/>
                  <a:gd name="adj2" fmla="val 119330"/>
                </a:avLst>
              </a:prstGeom>
              <a:ln w="38100" cap="sq">
                <a:solidFill>
                  <a:schemeClr val="tx1"/>
                </a:solidFill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Elbow Connector 39"/>
              <p:cNvCxnSpPr>
                <a:stCxn id="22" idx="2"/>
                <a:endCxn id="19" idx="3"/>
              </p:cNvCxnSpPr>
              <p:nvPr/>
            </p:nvCxnSpPr>
            <p:spPr>
              <a:xfrm rot="5400000" flipH="1">
                <a:off x="3099440" y="1844646"/>
                <a:ext cx="2988138" cy="2148873"/>
              </a:xfrm>
              <a:prstGeom prst="bentConnector4">
                <a:avLst>
                  <a:gd name="adj1" fmla="val -7650"/>
                  <a:gd name="adj2" fmla="val 77517"/>
                </a:avLst>
              </a:prstGeom>
              <a:ln w="38100" cap="sq">
                <a:solidFill>
                  <a:schemeClr val="tx1"/>
                </a:solidFill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2" name="Rectangle 51"/>
              <p:cNvSpPr/>
              <p:nvPr/>
            </p:nvSpPr>
            <p:spPr>
              <a:xfrm>
                <a:off x="1943966" y="4001893"/>
                <a:ext cx="1575106" cy="411257"/>
              </a:xfrm>
              <a:prstGeom prst="rect">
                <a:avLst/>
              </a:prstGeom>
              <a:solidFill>
                <a:srgbClr val="00B0F0">
                  <a:alpha val="74000"/>
                </a:srgbClr>
              </a:solidFill>
            </p:spPr>
            <p:txBody>
              <a:bodyPr wrap="square" lIns="36000" tIns="36000" rIns="36000" bIns="36000">
                <a:spAutoFit/>
              </a:bodyPr>
              <a:lstStyle/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Robot Motion </a:t>
                </a:r>
              </a:p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tool path</a:t>
                </a:r>
              </a:p>
            </p:txBody>
          </p:sp>
          <p:pic>
            <p:nvPicPr>
              <p:cNvPr id="51" name="Picture 50" descr="material robot setup.jpg"/>
              <p:cNvPicPr>
                <a:picLocks noChangeAspect="1"/>
              </p:cNvPicPr>
              <p:nvPr/>
            </p:nvPicPr>
            <p:blipFill rotWithShape="1">
              <a:blip r:embed="rId8" cstate="print"/>
              <a:srcRect l="1308" r="-1"/>
              <a:stretch/>
            </p:blipFill>
            <p:spPr>
              <a:xfrm>
                <a:off x="1935088" y="4383011"/>
                <a:ext cx="1581961" cy="1766336"/>
              </a:xfrm>
              <a:prstGeom prst="rect">
                <a:avLst/>
              </a:prstGeom>
            </p:spPr>
          </p:pic>
          <p:cxnSp>
            <p:nvCxnSpPr>
              <p:cNvPr id="53" name="Elbow Connector 52"/>
              <p:cNvCxnSpPr>
                <a:stCxn id="22" idx="0"/>
                <a:endCxn id="52" idx="3"/>
              </p:cNvCxnSpPr>
              <p:nvPr/>
            </p:nvCxnSpPr>
            <p:spPr>
              <a:xfrm rot="16200000" flipH="1" flipV="1">
                <a:off x="4490695" y="3030271"/>
                <a:ext cx="205628" cy="2148873"/>
              </a:xfrm>
              <a:prstGeom prst="bentConnector4">
                <a:avLst>
                  <a:gd name="adj1" fmla="val -111172"/>
                  <a:gd name="adj2" fmla="val 65123"/>
                </a:avLst>
              </a:prstGeom>
              <a:ln w="38100" cap="sq">
                <a:solidFill>
                  <a:schemeClr val="tx1"/>
                </a:solidFill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Elbow Connector 56"/>
              <p:cNvCxnSpPr>
                <a:stCxn id="52" idx="0"/>
                <a:endCxn id="19" idx="3"/>
              </p:cNvCxnSpPr>
              <p:nvPr/>
            </p:nvCxnSpPr>
            <p:spPr>
              <a:xfrm rot="5400000" flipH="1" flipV="1">
                <a:off x="1836855" y="2319677"/>
                <a:ext cx="2576880" cy="787553"/>
              </a:xfrm>
              <a:prstGeom prst="bentConnector4">
                <a:avLst>
                  <a:gd name="adj1" fmla="val 6046"/>
                  <a:gd name="adj2" fmla="val 129027"/>
                </a:avLst>
              </a:prstGeom>
              <a:ln w="38100" cap="sq">
                <a:solidFill>
                  <a:schemeClr val="tx1"/>
                </a:solidFill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25" name="Picture 10" descr="Picture 2.jpg"/>
          <p:cNvPicPr>
            <a:picLocks noChangeAspect="1"/>
          </p:cNvPicPr>
          <p:nvPr/>
        </p:nvPicPr>
        <p:blipFill>
          <a:blip r:embed="rId9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9610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smostafavi\Downloads\IMG_0263.JPG">
            <a:extLst>
              <a:ext uri="{FF2B5EF4-FFF2-40B4-BE49-F238E27FC236}">
                <a16:creationId xmlns:a16="http://schemas.microsoft.com/office/drawing/2014/main" id="{76840179-D3EE-5C4A-B4C0-7BB57253CC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486" r="2011" b="10635"/>
          <a:stretch/>
        </p:blipFill>
        <p:spPr bwMode="auto">
          <a:xfrm rot="5400000">
            <a:off x="-725345" y="1823121"/>
            <a:ext cx="3381090" cy="1930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IMG_0290.MOV">
            <a:hlinkClick r:id="" action="ppaction://media"/>
            <a:extLst>
              <a:ext uri="{FF2B5EF4-FFF2-40B4-BE49-F238E27FC236}">
                <a16:creationId xmlns:a16="http://schemas.microsoft.com/office/drawing/2014/main" id="{5EBC057F-1BB1-2E43-8642-1FCBCF755E3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0"/>
          <a:srcRect b="33556"/>
          <a:stretch/>
        </p:blipFill>
        <p:spPr>
          <a:xfrm>
            <a:off x="1930400" y="1097776"/>
            <a:ext cx="2834937" cy="3381089"/>
          </a:xfrm>
          <a:prstGeom prst="rect">
            <a:avLst/>
          </a:prstGeom>
        </p:spPr>
      </p:pic>
      <p:pic>
        <p:nvPicPr>
          <p:cNvPr id="7" name="IMG_8153.MOV">
            <a:hlinkClick r:id="" action="ppaction://media"/>
            <a:extLst>
              <a:ext uri="{FF2B5EF4-FFF2-40B4-BE49-F238E27FC236}">
                <a16:creationId xmlns:a16="http://schemas.microsoft.com/office/drawing/2014/main" id="{66FAC302-318C-814D-B2F0-A7C0C5C52E70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877941" y="1097775"/>
            <a:ext cx="2046253" cy="3381089"/>
          </a:xfrm>
          <a:prstGeom prst="rect">
            <a:avLst/>
          </a:prstGeom>
        </p:spPr>
      </p:pic>
      <p:pic>
        <p:nvPicPr>
          <p:cNvPr id="2" name="Online Media 1" descr="MVI_9220.mp4">
            <a:hlinkClick r:id="" action="ppaction://media"/>
            <a:extLst>
              <a:ext uri="{FF2B5EF4-FFF2-40B4-BE49-F238E27FC236}">
                <a16:creationId xmlns:a16="http://schemas.microsoft.com/office/drawing/2014/main" id="{024F2E84-A2AF-BA4A-AC4A-8C4776D4DA7C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 rotWithShape="1">
          <a:blip r:embed="rId12"/>
          <a:srcRect l="26442" t="7312" r="13118" b="22469"/>
          <a:stretch/>
        </p:blipFill>
        <p:spPr>
          <a:xfrm>
            <a:off x="7426665" y="1076209"/>
            <a:ext cx="5136067" cy="3381089"/>
          </a:xfrm>
          <a:prstGeom prst="rect">
            <a:avLst/>
          </a:prstGeom>
        </p:spPr>
      </p:pic>
      <p:pic>
        <p:nvPicPr>
          <p:cNvPr id="9" name="Picture 10" descr="Picture 2.jpg">
            <a:extLst>
              <a:ext uri="{FF2B5EF4-FFF2-40B4-BE49-F238E27FC236}">
                <a16:creationId xmlns:a16="http://schemas.microsoft.com/office/drawing/2014/main" id="{4C8EE558-367D-F747-AB88-9E59950D9853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Content Placeholder 12">
            <a:extLst>
              <a:ext uri="{FF2B5EF4-FFF2-40B4-BE49-F238E27FC236}">
                <a16:creationId xmlns:a16="http://schemas.microsoft.com/office/drawing/2014/main" id="{1023ADAE-88C7-7646-BF6A-29E8E4E2DBF4}"/>
              </a:ext>
            </a:extLst>
          </p:cNvPr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</p:spTree>
    <p:extLst>
      <p:ext uri="{BB962C8B-B14F-4D97-AF65-F5344CB8AC3E}">
        <p14:creationId xmlns:p14="http://schemas.microsoft.com/office/powerpoint/2010/main" val="1329584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9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4012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40124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006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 mute="1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22727">
                <p:cTn id="23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video>
              <p:cMediaNode vol="0">
                <p:cTn id="24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9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D:\Dropbox\Camera Uploads\2014-10-02 19.29.1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17" t="10640" r="31841"/>
          <a:stretch/>
        </p:blipFill>
        <p:spPr bwMode="auto">
          <a:xfrm rot="16200000">
            <a:off x="10673186" y="1835151"/>
            <a:ext cx="761216" cy="22481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https://fbcdn-sphotos-b-a.akamaihd.net/hphotos-ak-xfp1/v/t1.0-9/10698688_10152769017063909_8239640212259779461_n.jpg?oh=bc69773bce9fad1102896ce9445e196e&amp;oe=54DA8923&amp;__gda__=1424849990_cc482efd02b0f4ccb8eaa3f657217f3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74" t="44053" r="1" b="3236"/>
          <a:stretch/>
        </p:blipFill>
        <p:spPr bwMode="auto">
          <a:xfrm rot="10800000">
            <a:off x="9929692" y="3339858"/>
            <a:ext cx="2253950" cy="159929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D:\Dropbox\Camera Uploads\2014-10-07 22.13.31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645" t="52639" r="25000" b="23194"/>
          <a:stretch/>
        </p:blipFill>
        <p:spPr bwMode="auto">
          <a:xfrm rot="16200000">
            <a:off x="10578331" y="1721970"/>
            <a:ext cx="990662" cy="22536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4376" r="16225" b="50905"/>
          <a:stretch/>
        </p:blipFill>
        <p:spPr>
          <a:xfrm rot="10800000">
            <a:off x="9946840" y="899846"/>
            <a:ext cx="2276475" cy="1590533"/>
          </a:xfrm>
          <a:prstGeom prst="rect">
            <a:avLst/>
          </a:prstGeom>
        </p:spPr>
      </p:pic>
      <p:pic>
        <p:nvPicPr>
          <p:cNvPr id="13" name="Picture 2" descr="D:\Dropbox\Camera Uploads\2014-09-29 15.52.35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5485" y="820615"/>
            <a:ext cx="4118540" cy="41185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2"/>
          <p:cNvGrpSpPr/>
          <p:nvPr/>
        </p:nvGrpSpPr>
        <p:grpSpPr>
          <a:xfrm>
            <a:off x="-9390" y="281354"/>
            <a:ext cx="5819125" cy="4708323"/>
            <a:chOff x="0" y="1423991"/>
            <a:chExt cx="3896921" cy="3565686"/>
          </a:xfrm>
        </p:grpSpPr>
        <p:pic>
          <p:nvPicPr>
            <p:cNvPr id="11" name="Picture 10" descr="CUSTOMIZABLE NOZZELS.jpg"/>
            <p:cNvPicPr>
              <a:picLocks noChangeAspect="1"/>
            </p:cNvPicPr>
            <p:nvPr/>
          </p:nvPicPr>
          <p:blipFill rotWithShape="1">
            <a:blip r:embed="rId8" cstate="print"/>
            <a:srcRect l="42563" r="1"/>
            <a:stretch/>
          </p:blipFill>
          <p:spPr>
            <a:xfrm>
              <a:off x="0" y="1423991"/>
              <a:ext cx="3896921" cy="3565686"/>
            </a:xfrm>
            <a:prstGeom prst="rect">
              <a:avLst/>
            </a:prstGeom>
          </p:spPr>
        </p:pic>
        <p:sp>
          <p:nvSpPr>
            <p:cNvPr id="2" name="Rectangle 1"/>
            <p:cNvSpPr/>
            <p:nvPr/>
          </p:nvSpPr>
          <p:spPr>
            <a:xfrm>
              <a:off x="2573867" y="2387600"/>
              <a:ext cx="880533" cy="25807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6" name="Picture 10" descr="Picture 2.jpg"/>
          <p:cNvPicPr>
            <a:picLocks noChangeAspect="1"/>
          </p:cNvPicPr>
          <p:nvPr/>
        </p:nvPicPr>
        <p:blipFill>
          <a:blip r:embed="rId9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Content Placeholder 12"/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</p:spTree>
    <p:extLst>
      <p:ext uri="{BB962C8B-B14F-4D97-AF65-F5344CB8AC3E}">
        <p14:creationId xmlns:p14="http://schemas.microsoft.com/office/powerpoint/2010/main" val="898293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S-18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354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27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5152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25878" cy="6199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2199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9812BABB-8560-0E48-8A32-5D55691DEB7F}"/>
              </a:ext>
            </a:extLst>
          </p:cNvPr>
          <p:cNvSpPr txBox="1"/>
          <p:nvPr/>
        </p:nvSpPr>
        <p:spPr>
          <a:xfrm>
            <a:off x="1523282" y="1247077"/>
            <a:ext cx="914471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>
                <a:latin typeface="Arial Black"/>
                <a:cs typeface="Arial Black"/>
              </a:rPr>
              <a:t>  		</a:t>
            </a:r>
          </a:p>
          <a:p>
            <a:pPr algn="just"/>
            <a:endParaRPr lang="en-GB" sz="2800" b="1" i="1" dirty="0">
              <a:latin typeface="Arial Black"/>
              <a:cs typeface="Arial Black"/>
            </a:endParaRPr>
          </a:p>
          <a:p>
            <a:pPr algn="just"/>
            <a:r>
              <a:rPr lang="en-GB" sz="2800" b="1" i="1" dirty="0">
                <a:latin typeface="Arial Black"/>
                <a:cs typeface="Arial Black"/>
              </a:rPr>
              <a:t>  </a:t>
            </a:r>
            <a:r>
              <a:rPr lang="en-GB" sz="4800" b="1" i="1" dirty="0">
                <a:latin typeface="Arial Black"/>
                <a:cs typeface="Arial Black"/>
              </a:rPr>
              <a:t>		Cyber-physical Space</a:t>
            </a:r>
            <a:r>
              <a:rPr lang="en-GB" dirty="0"/>
              <a:t> 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1C4B16B-2A20-A943-986E-6A0DEBD18514}"/>
              </a:ext>
            </a:extLst>
          </p:cNvPr>
          <p:cNvSpPr txBox="1"/>
          <p:nvPr/>
        </p:nvSpPr>
        <p:spPr>
          <a:xfrm>
            <a:off x="6502400" y="2793260"/>
            <a:ext cx="5384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 </a:t>
            </a:r>
            <a:endParaRPr lang="en-US" sz="2400" i="1" dirty="0"/>
          </a:p>
          <a:p>
            <a:r>
              <a:rPr lang="en-US" sz="2400" i="1" dirty="0">
                <a:solidFill>
                  <a:srgbClr val="000000"/>
                </a:solidFill>
              </a:rPr>
              <a:t>by means of </a:t>
            </a:r>
            <a:r>
              <a:rPr lang="en-US" sz="2400" b="1" i="1" dirty="0"/>
              <a:t>D2RP&amp;O</a:t>
            </a:r>
          </a:p>
          <a:p>
            <a:r>
              <a:rPr lang="en-US" sz="2400" b="1" i="1" dirty="0"/>
              <a:t>          </a:t>
            </a:r>
            <a:endParaRPr lang="en-US" sz="2400" i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3223441-5821-FD4B-9F9B-02BFAD8AA6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11839" y="3694114"/>
            <a:ext cx="1422184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4400" b="1" dirty="0">
                <a:solidFill>
                  <a:srgbClr val="F79646"/>
                </a:solidFill>
                <a:latin typeface="Calibri" charset="0"/>
              </a:rPr>
              <a:t>NEXT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FA895E3-B257-314B-BF13-D24AF44576A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25878" cy="6199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627523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1F3187E-8363-974F-8425-0CC04590287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25878" cy="6199189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2242426" y="612844"/>
            <a:ext cx="84400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arenR"/>
            </a:pPr>
            <a:endParaRPr lang="en-US" sz="2400" i="1" dirty="0"/>
          </a:p>
          <a:p>
            <a:pPr marL="457200" indent="-457200">
              <a:buFont typeface="+mj-lt"/>
              <a:buAutoNum type="arabicParenR"/>
            </a:pPr>
            <a:r>
              <a:rPr lang="fr" sz="2400" i="1" dirty="0" err="1"/>
              <a:t>Utopian</a:t>
            </a:r>
            <a:r>
              <a:rPr lang="fr" sz="2400" i="1" dirty="0"/>
              <a:t>/</a:t>
            </a:r>
            <a:r>
              <a:rPr lang="fr" sz="2400" i="1" dirty="0" err="1"/>
              <a:t>Dystopian</a:t>
            </a:r>
            <a:r>
              <a:rPr lang="fr" sz="2400" i="1" dirty="0"/>
              <a:t> visions on future habitats for the Randstad/Megalopolis </a:t>
            </a:r>
            <a:r>
              <a:rPr lang="en-US" sz="2400" i="1" dirty="0"/>
              <a:t>in Netherlands </a:t>
            </a:r>
            <a:r>
              <a:rPr lang="fr" sz="2400" i="1" dirty="0"/>
              <a:t>(</a:t>
            </a:r>
            <a:r>
              <a:rPr lang="en-GB" sz="2400" i="1" dirty="0"/>
              <a:t>addressing challenges such as lack of housing, environmental pollution, etc.</a:t>
            </a:r>
            <a:r>
              <a:rPr lang="fr" sz="2400" i="1" dirty="0"/>
              <a:t>)</a:t>
            </a:r>
            <a:r>
              <a:rPr lang="en-US" sz="2400" i="1" dirty="0"/>
              <a:t> </a:t>
            </a:r>
            <a:r>
              <a:rPr lang="fr" sz="2400" i="1" dirty="0"/>
              <a:t>or Mars</a:t>
            </a:r>
            <a:r>
              <a:rPr lang="en-US" sz="2400" i="1" dirty="0"/>
              <a:t>;</a:t>
            </a:r>
          </a:p>
          <a:p>
            <a:pPr marL="457200" indent="-457200">
              <a:buFont typeface="+mj-lt"/>
              <a:buAutoNum type="arabicParenR"/>
            </a:pPr>
            <a:r>
              <a:rPr lang="en-US" sz="2400" i="1" dirty="0"/>
              <a:t>Alternatively students can choose for a free topic and location in discussion with the tutors;</a:t>
            </a:r>
          </a:p>
          <a:p>
            <a:pPr marL="457200" indent="-457200">
              <a:buFont typeface="+mj-lt"/>
              <a:buAutoNum type="arabicParenR"/>
            </a:pPr>
            <a:r>
              <a:rPr lang="en-US" sz="2400" i="1" dirty="0"/>
              <a:t>CS-wiki: </a:t>
            </a:r>
            <a:r>
              <a:rPr lang="en-US" sz="2400" i="1" dirty="0">
                <a:hlinkClick r:id="rId4"/>
              </a:rPr>
              <a:t>http://cs.roboticbuilding.eu</a:t>
            </a:r>
            <a:r>
              <a:rPr lang="en-US" sz="2400" i="1" dirty="0"/>
              <a:t>; </a:t>
            </a:r>
          </a:p>
          <a:p>
            <a:pPr marL="457200" indent="-457200">
              <a:buFont typeface="+mj-lt"/>
              <a:buAutoNum type="arabicParenR"/>
            </a:pPr>
            <a:r>
              <a:rPr lang="en-US" sz="2400" i="1" dirty="0"/>
              <a:t>Collaboration with DSC, DRI, SAM/XL and Dassault Systems;</a:t>
            </a:r>
          </a:p>
          <a:p>
            <a:pPr marL="457200" indent="-457200">
              <a:buFont typeface="+mj-lt"/>
              <a:buAutoNum type="arabicParenR"/>
            </a:pPr>
            <a:r>
              <a:rPr lang="en-US" sz="2400" i="1" dirty="0"/>
              <a:t>1-2 D2RP&amp;O workshops (@RB lab);</a:t>
            </a:r>
          </a:p>
          <a:p>
            <a:pPr marL="457200" indent="-457200">
              <a:buFont typeface="+mj-lt"/>
              <a:buAutoNum type="arabicParenR"/>
            </a:pPr>
            <a:r>
              <a:rPr lang="en-US" sz="2400" i="1" dirty="0"/>
              <a:t>1 excursion (</a:t>
            </a:r>
            <a:r>
              <a:rPr lang="en-US" sz="2400" i="1" dirty="0" err="1"/>
              <a:t>Randstadt</a:t>
            </a:r>
            <a:r>
              <a:rPr lang="en-US" sz="2400" i="1" dirty="0"/>
              <a:t>);</a:t>
            </a:r>
          </a:p>
          <a:p>
            <a:pPr marL="457200" indent="-457200">
              <a:buFont typeface="+mj-lt"/>
              <a:buAutoNum type="arabicParenR"/>
            </a:pPr>
            <a:r>
              <a:rPr lang="en-US" sz="2400" i="1" dirty="0"/>
              <a:t>Group work during workshops otherwise individual work;</a:t>
            </a:r>
          </a:p>
          <a:p>
            <a:pPr marL="457200" indent="-457200">
              <a:buFont typeface="+mj-lt"/>
              <a:buAutoNum type="arabicParenR"/>
            </a:pPr>
            <a:r>
              <a:rPr lang="en-US" sz="2400" i="1" dirty="0"/>
              <a:t>No previous experience with computational and robotic systems required!</a:t>
            </a:r>
          </a:p>
        </p:txBody>
      </p:sp>
    </p:spTree>
    <p:extLst>
      <p:ext uri="{BB962C8B-B14F-4D97-AF65-F5344CB8AC3E}">
        <p14:creationId xmlns:p14="http://schemas.microsoft.com/office/powerpoint/2010/main" val="5788483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1F3187E-8363-974F-8425-0CC04590287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25878" cy="6199189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2242426" y="612844"/>
            <a:ext cx="844008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/>
              <a:t>9) Examples are:</a:t>
            </a:r>
          </a:p>
          <a:p>
            <a:r>
              <a:rPr lang="en-US" sz="2400" i="1" dirty="0"/>
              <a:t>9. 1) 	Explorations at MSc 2, 3, and 4 level into new &amp;</a:t>
            </a:r>
          </a:p>
          <a:p>
            <a:r>
              <a:rPr lang="en-US" sz="2400" i="1" dirty="0"/>
              <a:t>		retrofitting projects implemented in NL</a:t>
            </a:r>
          </a:p>
          <a:p>
            <a:r>
              <a:rPr lang="en-US" sz="2400" i="1" dirty="0"/>
              <a:t>9. 2) 	Implementation by means of D2RP&amp;O for achieving</a:t>
            </a:r>
          </a:p>
          <a:p>
            <a:r>
              <a:rPr lang="en-US" sz="2400" i="1" dirty="0"/>
              <a:t>	 	material- and energy-efficiency, circularity in the built</a:t>
            </a:r>
          </a:p>
          <a:p>
            <a:r>
              <a:rPr lang="en-US" sz="2400" i="1" dirty="0"/>
              <a:t> 		environment, urban densification, etc.</a:t>
            </a:r>
          </a:p>
          <a:p>
            <a:r>
              <a:rPr lang="en-US" sz="2400" i="1" dirty="0"/>
              <a:t>9. 3) 	Innovation by means of Industry 4.0 (cyber-physical</a:t>
            </a:r>
          </a:p>
          <a:p>
            <a:r>
              <a:rPr lang="en-US" sz="2400" i="1" dirty="0"/>
              <a:t> 		systems, the internet of things (IoT) and industrial </a:t>
            </a:r>
          </a:p>
          <a:p>
            <a:r>
              <a:rPr lang="en-US" sz="2400" i="1" dirty="0"/>
              <a:t>		internet of things (IIOT), cloud computing, cognitive 			computing and artificial intelligence)</a:t>
            </a:r>
          </a:p>
          <a:p>
            <a:r>
              <a:rPr lang="en-US" sz="2400" i="1" dirty="0"/>
              <a:t>- </a:t>
            </a:r>
          </a:p>
        </p:txBody>
      </p:sp>
    </p:spTree>
    <p:extLst>
      <p:ext uri="{BB962C8B-B14F-4D97-AF65-F5344CB8AC3E}">
        <p14:creationId xmlns:p14="http://schemas.microsoft.com/office/powerpoint/2010/main" val="1672352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D2RP&amp;O Msc2 - Spring 2017 - Group 1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97452" y="-16317"/>
            <a:ext cx="12289452" cy="6912817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257797" y="5331365"/>
            <a:ext cx="52578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>
                <a:solidFill>
                  <a:schemeClr val="bg1">
                    <a:lumMod val="85000"/>
                  </a:schemeClr>
                </a:solidFill>
                <a:latin typeface="Verdana"/>
                <a:cs typeface="Verdana"/>
              </a:rPr>
              <a:t>Additive porosity accommodating smart devices (RB @TUD 17-1</a:t>
            </a:r>
            <a:r>
              <a:rPr lang="is-IS" sz="2000" i="1" dirty="0">
                <a:solidFill>
                  <a:schemeClr val="bg1">
                    <a:lumMod val="85000"/>
                  </a:schemeClr>
                </a:solidFill>
                <a:latin typeface="Verdana"/>
                <a:cs typeface="Verdana"/>
              </a:rPr>
              <a:t>)</a:t>
            </a:r>
            <a:endParaRPr lang="en-GB" sz="2000" i="1" dirty="0">
              <a:solidFill>
                <a:schemeClr val="bg1">
                  <a:lumMod val="85000"/>
                </a:schemeClr>
              </a:solidFill>
              <a:latin typeface="Verdana"/>
              <a:cs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505399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9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40909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80419_roogotfl_robotic-building-dia_d2rp_bnkemper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577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55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34848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30E5E73-CC62-3E43-8075-D041704A10D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667" t="25211" r="51264" b="18054"/>
          <a:stretch/>
        </p:blipFill>
        <p:spPr>
          <a:xfrm>
            <a:off x="0" y="898800"/>
            <a:ext cx="2932363" cy="38908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47DFC0C-8CF3-2A45-9F26-D73B26E22E2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970" t="8316" r="10606" b="4646"/>
          <a:stretch/>
        </p:blipFill>
        <p:spPr>
          <a:xfrm>
            <a:off x="2973928" y="898800"/>
            <a:ext cx="4918364" cy="389524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19BF75B-5581-B44C-B4EE-73CA83E6165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841" t="16096" r="18129" b="12389"/>
          <a:stretch/>
        </p:blipFill>
        <p:spPr>
          <a:xfrm>
            <a:off x="7976090" y="894422"/>
            <a:ext cx="5291768" cy="3895242"/>
          </a:xfrm>
          <a:prstGeom prst="rect">
            <a:avLst/>
          </a:prstGeom>
        </p:spPr>
      </p:pic>
      <p:sp>
        <p:nvSpPr>
          <p:cNvPr id="12" name="Content Placeholder 12">
            <a:extLst>
              <a:ext uri="{FF2B5EF4-FFF2-40B4-BE49-F238E27FC236}">
                <a16:creationId xmlns:a16="http://schemas.microsoft.com/office/drawing/2014/main" id="{060DD4D6-6396-9A4F-AFBD-11FED65306AB}"/>
              </a:ext>
            </a:extLst>
          </p:cNvPr>
          <p:cNvSpPr txBox="1">
            <a:spLocks/>
          </p:cNvSpPr>
          <p:nvPr/>
        </p:nvSpPr>
        <p:spPr bwMode="auto">
          <a:xfrm>
            <a:off x="1646540" y="5287250"/>
            <a:ext cx="4918364" cy="676328"/>
          </a:xfrm>
          <a:prstGeom prst="rect">
            <a:avLst/>
          </a:prstGeom>
          <a:noFill/>
          <a:ln w="28575" cmpd="sng"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b="1" i="1" dirty="0">
                <a:latin typeface="Tahoma" charset="0"/>
                <a:ea typeface="ＭＳ Ｐゴシック" charset="0"/>
                <a:cs typeface="Tahoma" charset="0"/>
              </a:rPr>
              <a:t>1 million homes (2018-19)</a:t>
            </a:r>
          </a:p>
        </p:txBody>
      </p:sp>
      <p:pic>
        <p:nvPicPr>
          <p:cNvPr id="13" name="Picture 10" descr="Picture 2.jpg">
            <a:extLst>
              <a:ext uri="{FF2B5EF4-FFF2-40B4-BE49-F238E27FC236}">
                <a16:creationId xmlns:a16="http://schemas.microsoft.com/office/drawing/2014/main" id="{41E61301-8C18-154F-8628-D94630E9FF5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30430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3057F4C-B6E8-D143-8A2F-83EE402DE0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606" t="13808" r="19394" b="20334"/>
          <a:stretch/>
        </p:blipFill>
        <p:spPr>
          <a:xfrm>
            <a:off x="-319625" y="947433"/>
            <a:ext cx="4535536" cy="37338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F9A2F16-5E61-994A-913F-90199A281E6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480" t="17206" r="19520" b="23400"/>
          <a:stretch/>
        </p:blipFill>
        <p:spPr>
          <a:xfrm>
            <a:off x="4322619" y="935581"/>
            <a:ext cx="5029202" cy="373380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24BA769-A4AD-294F-9367-A25E6F75A87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5204" t="17848" r="20554" b="23970"/>
          <a:stretch/>
        </p:blipFill>
        <p:spPr>
          <a:xfrm>
            <a:off x="9458529" y="947434"/>
            <a:ext cx="3773645" cy="3721950"/>
          </a:xfrm>
          <a:prstGeom prst="rect">
            <a:avLst/>
          </a:prstGeom>
        </p:spPr>
      </p:pic>
      <p:pic>
        <p:nvPicPr>
          <p:cNvPr id="14" name="Picture 10" descr="Picture 2.jpg">
            <a:extLst>
              <a:ext uri="{FF2B5EF4-FFF2-40B4-BE49-F238E27FC236}">
                <a16:creationId xmlns:a16="http://schemas.microsoft.com/office/drawing/2014/main" id="{879F8C03-2A54-3442-BDCE-C3E720F63B9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Content Placeholder 12">
            <a:extLst>
              <a:ext uri="{FF2B5EF4-FFF2-40B4-BE49-F238E27FC236}">
                <a16:creationId xmlns:a16="http://schemas.microsoft.com/office/drawing/2014/main" id="{E187A4AB-0663-CB4F-A760-49084189AAAE}"/>
              </a:ext>
            </a:extLst>
          </p:cNvPr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</p:spTree>
    <p:extLst>
      <p:ext uri="{BB962C8B-B14F-4D97-AF65-F5344CB8AC3E}">
        <p14:creationId xmlns:p14="http://schemas.microsoft.com/office/powerpoint/2010/main" val="8802415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AA079CC-6AFB-C047-A048-66489ABF044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303" t="13815" r="20606" b="26868"/>
          <a:stretch/>
        </p:blipFill>
        <p:spPr>
          <a:xfrm>
            <a:off x="0" y="947433"/>
            <a:ext cx="4959482" cy="373380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AA5C5A3-D76C-BE4B-9FF4-9AD99F6F238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874" t="14782" r="22550" b="12491"/>
          <a:stretch/>
        </p:blipFill>
        <p:spPr>
          <a:xfrm>
            <a:off x="5043055" y="947433"/>
            <a:ext cx="4625766" cy="3733801"/>
          </a:xfrm>
          <a:prstGeom prst="rect">
            <a:avLst/>
          </a:prstGeom>
        </p:spPr>
      </p:pic>
      <p:pic>
        <p:nvPicPr>
          <p:cNvPr id="9" name="Picture 10" descr="Picture 2.jpg">
            <a:extLst>
              <a:ext uri="{FF2B5EF4-FFF2-40B4-BE49-F238E27FC236}">
                <a16:creationId xmlns:a16="http://schemas.microsoft.com/office/drawing/2014/main" id="{EAC21C5E-3B73-D447-BCCE-C928A5A9D53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Content Placeholder 12">
            <a:extLst>
              <a:ext uri="{FF2B5EF4-FFF2-40B4-BE49-F238E27FC236}">
                <a16:creationId xmlns:a16="http://schemas.microsoft.com/office/drawing/2014/main" id="{9A239CDB-66D1-DC40-A481-5D2C5A04CC61}"/>
              </a:ext>
            </a:extLst>
          </p:cNvPr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</p:spTree>
    <p:extLst>
      <p:ext uri="{BB962C8B-B14F-4D97-AF65-F5344CB8AC3E}">
        <p14:creationId xmlns:p14="http://schemas.microsoft.com/office/powerpoint/2010/main" val="4585698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AA079CC-6AFB-C047-A048-66489ABF044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303" t="13815" r="20606" b="26868"/>
          <a:stretch/>
        </p:blipFill>
        <p:spPr>
          <a:xfrm>
            <a:off x="0" y="947433"/>
            <a:ext cx="4959482" cy="373380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0409FFB-CE44-AE47-8990-195243C01FA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5980"/>
          <a:stretch/>
        </p:blipFill>
        <p:spPr>
          <a:xfrm>
            <a:off x="0" y="947433"/>
            <a:ext cx="5925263" cy="373380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4A978BD-CAD5-2845-82B7-2F48CCD3D8B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-2353" t="9440" r="-5430"/>
          <a:stretch/>
        </p:blipFill>
        <p:spPr>
          <a:xfrm>
            <a:off x="6137341" y="947433"/>
            <a:ext cx="5925263" cy="3733801"/>
          </a:xfrm>
          <a:prstGeom prst="rect">
            <a:avLst/>
          </a:prstGeom>
        </p:spPr>
      </p:pic>
      <p:pic>
        <p:nvPicPr>
          <p:cNvPr id="10" name="Picture 10" descr="Picture 2.jpg">
            <a:extLst>
              <a:ext uri="{FF2B5EF4-FFF2-40B4-BE49-F238E27FC236}">
                <a16:creationId xmlns:a16="http://schemas.microsoft.com/office/drawing/2014/main" id="{A5821D87-348B-9145-A4A1-3360E634616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Content Placeholder 12">
            <a:extLst>
              <a:ext uri="{FF2B5EF4-FFF2-40B4-BE49-F238E27FC236}">
                <a16:creationId xmlns:a16="http://schemas.microsoft.com/office/drawing/2014/main" id="{5DC86166-9983-A14D-B627-A3E25D274080}"/>
              </a:ext>
            </a:extLst>
          </p:cNvPr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</p:spTree>
    <p:extLst>
      <p:ext uri="{BB962C8B-B14F-4D97-AF65-F5344CB8AC3E}">
        <p14:creationId xmlns:p14="http://schemas.microsoft.com/office/powerpoint/2010/main" val="25817387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2CD3F08-4474-AC42-89DB-EDC3F1516AF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52" t="13815"/>
          <a:stretch/>
        </p:blipFill>
        <p:spPr>
          <a:xfrm>
            <a:off x="27709" y="947433"/>
            <a:ext cx="5486401" cy="373895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24FBFED-4D83-F341-AC92-A8125372AA8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908" b="6263"/>
          <a:stretch/>
        </p:blipFill>
        <p:spPr>
          <a:xfrm>
            <a:off x="5743706" y="947433"/>
            <a:ext cx="6018803" cy="3738954"/>
          </a:xfrm>
          <a:prstGeom prst="rect">
            <a:avLst/>
          </a:prstGeom>
        </p:spPr>
      </p:pic>
      <p:pic>
        <p:nvPicPr>
          <p:cNvPr id="10" name="Picture 10" descr="Picture 2.jpg">
            <a:extLst>
              <a:ext uri="{FF2B5EF4-FFF2-40B4-BE49-F238E27FC236}">
                <a16:creationId xmlns:a16="http://schemas.microsoft.com/office/drawing/2014/main" id="{28CD7977-5E6B-024D-8F5D-2E60E641D68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Content Placeholder 12">
            <a:extLst>
              <a:ext uri="{FF2B5EF4-FFF2-40B4-BE49-F238E27FC236}">
                <a16:creationId xmlns:a16="http://schemas.microsoft.com/office/drawing/2014/main" id="{DFF05BFB-DD7C-4C47-B62E-0F7E03DB16DA}"/>
              </a:ext>
            </a:extLst>
          </p:cNvPr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</p:spTree>
    <p:extLst>
      <p:ext uri="{BB962C8B-B14F-4D97-AF65-F5344CB8AC3E}">
        <p14:creationId xmlns:p14="http://schemas.microsoft.com/office/powerpoint/2010/main" val="2159810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A8703A9-FEC4-DB42-967A-9E4869CBCBB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815" r="16364" b="6666"/>
          <a:stretch/>
        </p:blipFill>
        <p:spPr>
          <a:xfrm>
            <a:off x="-110834" y="965725"/>
            <a:ext cx="5153892" cy="36750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4D744D5-7355-C84A-B4FC-5A058A0B024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434" t="37172" b="2704"/>
          <a:stretch/>
        </p:blipFill>
        <p:spPr>
          <a:xfrm>
            <a:off x="5209311" y="1011289"/>
            <a:ext cx="7462626" cy="3675098"/>
          </a:xfrm>
          <a:prstGeom prst="rect">
            <a:avLst/>
          </a:prstGeom>
        </p:spPr>
      </p:pic>
      <p:pic>
        <p:nvPicPr>
          <p:cNvPr id="7" name="Picture 10" descr="Picture 2.jpg">
            <a:extLst>
              <a:ext uri="{FF2B5EF4-FFF2-40B4-BE49-F238E27FC236}">
                <a16:creationId xmlns:a16="http://schemas.microsoft.com/office/drawing/2014/main" id="{59518668-91C4-7145-A7B7-9398E61F09C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Content Placeholder 12">
            <a:extLst>
              <a:ext uri="{FF2B5EF4-FFF2-40B4-BE49-F238E27FC236}">
                <a16:creationId xmlns:a16="http://schemas.microsoft.com/office/drawing/2014/main" id="{C46F2D6C-A126-6844-B8B1-1AA2E9A74A9F}"/>
              </a:ext>
            </a:extLst>
          </p:cNvPr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</p:spTree>
    <p:extLst>
      <p:ext uri="{BB962C8B-B14F-4D97-AF65-F5344CB8AC3E}">
        <p14:creationId xmlns:p14="http://schemas.microsoft.com/office/powerpoint/2010/main" val="25651011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57A3269-A24C-9A40-9E20-848860907D1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363" t="13815" r="29394"/>
          <a:stretch/>
        </p:blipFill>
        <p:spPr>
          <a:xfrm>
            <a:off x="8756071" y="947433"/>
            <a:ext cx="3408220" cy="3429246"/>
          </a:xfrm>
          <a:prstGeom prst="rect">
            <a:avLst/>
          </a:prstGeom>
        </p:spPr>
      </p:pic>
      <p:pic>
        <p:nvPicPr>
          <p:cNvPr id="9" name="Picture 10" descr="Picture 2.jpg">
            <a:extLst>
              <a:ext uri="{FF2B5EF4-FFF2-40B4-BE49-F238E27FC236}">
                <a16:creationId xmlns:a16="http://schemas.microsoft.com/office/drawing/2014/main" id="{5092269C-7949-E041-8FB6-A34AA6D654E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Content Placeholder 12">
            <a:extLst>
              <a:ext uri="{FF2B5EF4-FFF2-40B4-BE49-F238E27FC236}">
                <a16:creationId xmlns:a16="http://schemas.microsoft.com/office/drawing/2014/main" id="{F3D03EC3-F984-0A44-A5FB-1BD5399CB2E0}"/>
              </a:ext>
            </a:extLst>
          </p:cNvPr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D784293-93BB-D444-B152-EAD1ADFD995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4243" t="13815" r="20909" b="19193"/>
          <a:stretch/>
        </p:blipFill>
        <p:spPr>
          <a:xfrm>
            <a:off x="3485478" y="947433"/>
            <a:ext cx="4426035" cy="3429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7471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57A3269-A24C-9A40-9E20-848860907D1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l="6363" t="13815" r="29394"/>
          <a:stretch/>
        </p:blipFill>
        <p:spPr>
          <a:xfrm>
            <a:off x="8756071" y="947433"/>
            <a:ext cx="3408220" cy="3429246"/>
          </a:xfrm>
          <a:prstGeom prst="rect">
            <a:avLst/>
          </a:prstGeom>
        </p:spPr>
      </p:pic>
      <p:pic>
        <p:nvPicPr>
          <p:cNvPr id="9" name="Picture 10" descr="Picture 2.jpg">
            <a:extLst>
              <a:ext uri="{FF2B5EF4-FFF2-40B4-BE49-F238E27FC236}">
                <a16:creationId xmlns:a16="http://schemas.microsoft.com/office/drawing/2014/main" id="{5092269C-7949-E041-8FB6-A34AA6D654E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Content Placeholder 12">
            <a:extLst>
              <a:ext uri="{FF2B5EF4-FFF2-40B4-BE49-F238E27FC236}">
                <a16:creationId xmlns:a16="http://schemas.microsoft.com/office/drawing/2014/main" id="{F3D03EC3-F984-0A44-A5FB-1BD5399CB2E0}"/>
              </a:ext>
            </a:extLst>
          </p:cNvPr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D784293-93BB-D444-B152-EAD1ADFD995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35000"/>
          </a:blip>
          <a:srcRect l="14243" t="13815" r="20909" b="19193"/>
          <a:stretch/>
        </p:blipFill>
        <p:spPr>
          <a:xfrm>
            <a:off x="3485478" y="947433"/>
            <a:ext cx="4426035" cy="342924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C5C964-55E5-0245-A328-868A62826FAC}"/>
              </a:ext>
            </a:extLst>
          </p:cNvPr>
          <p:cNvSpPr txBox="1"/>
          <p:nvPr/>
        </p:nvSpPr>
        <p:spPr>
          <a:xfrm>
            <a:off x="2205610" y="2048318"/>
            <a:ext cx="84400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/>
              <a:t>Main local collaborators: SAM | XL and DRI</a:t>
            </a:r>
          </a:p>
          <a:p>
            <a:endParaRPr lang="en-US" sz="2400" i="1" dirty="0"/>
          </a:p>
          <a:p>
            <a:endParaRPr lang="en-US" sz="2400" i="1" dirty="0"/>
          </a:p>
          <a:p>
            <a:r>
              <a:rPr lang="en-US" sz="2400" i="1" dirty="0"/>
              <a:t> </a:t>
            </a:r>
          </a:p>
          <a:p>
            <a:endParaRPr lang="en-US" sz="2400" i="1" dirty="0"/>
          </a:p>
          <a:p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27369661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7C765E7-FEFC-2F4C-B9B6-B032BE89AC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637" y="0"/>
            <a:ext cx="1151716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3022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F1E7D1E-20E0-6D4E-8CAB-EC4C554DA2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5608" y="0"/>
            <a:ext cx="1144078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92222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81A8096-7269-FE45-A4AE-394A5698B9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3205" y="0"/>
            <a:ext cx="48655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4478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7469" y="0"/>
            <a:ext cx="45307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7919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7469" y="0"/>
            <a:ext cx="4530712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B6C770E-4A11-ED44-95C2-432D0436B9E6}"/>
              </a:ext>
            </a:extLst>
          </p:cNvPr>
          <p:cNvSpPr txBox="1"/>
          <p:nvPr/>
        </p:nvSpPr>
        <p:spPr>
          <a:xfrm>
            <a:off x="2205610" y="2048318"/>
            <a:ext cx="84400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/>
              <a:t>For additional info:</a:t>
            </a:r>
          </a:p>
          <a:p>
            <a:r>
              <a:rPr lang="en-US" sz="2400" i="1" dirty="0"/>
              <a:t>Contact: Henriette Bier (</a:t>
            </a:r>
            <a:r>
              <a:rPr lang="en-US" sz="2400" i="1" dirty="0">
                <a:hlinkClick r:id="rId4"/>
              </a:rPr>
              <a:t>h.h.bier@tudelft.nl</a:t>
            </a:r>
            <a:r>
              <a:rPr lang="en-US" sz="2400" i="1" dirty="0"/>
              <a:t>)</a:t>
            </a:r>
          </a:p>
          <a:p>
            <a:r>
              <a:rPr lang="en-US" sz="2400" i="1" dirty="0"/>
              <a:t>Visit CS-wiki: </a:t>
            </a:r>
            <a:r>
              <a:rPr lang="en-US" sz="2400" i="1" dirty="0">
                <a:hlinkClick r:id="rId5"/>
              </a:rPr>
              <a:t>http://cs.roboticbuilding.eu</a:t>
            </a:r>
            <a:r>
              <a:rPr lang="en-US" sz="2400" i="1" dirty="0"/>
              <a:t> &amp;</a:t>
            </a:r>
          </a:p>
          <a:p>
            <a:r>
              <a:rPr lang="en-US" sz="2400" i="1" dirty="0"/>
              <a:t>Website: </a:t>
            </a:r>
            <a:r>
              <a:rPr lang="en-US" sz="2400" i="1" dirty="0">
                <a:hlinkClick r:id="rId6"/>
              </a:rPr>
              <a:t>http://www.roboticbuilding.eu</a:t>
            </a:r>
            <a:endParaRPr lang="en-US" sz="2400" i="1" dirty="0"/>
          </a:p>
          <a:p>
            <a:endParaRPr lang="en-US" sz="2400" i="1" dirty="0"/>
          </a:p>
          <a:p>
            <a:endParaRPr lang="en-US" sz="2400" i="1" dirty="0"/>
          </a:p>
          <a:p>
            <a:r>
              <a:rPr lang="en-US" sz="2400" i="1" dirty="0"/>
              <a:t> </a:t>
            </a:r>
          </a:p>
          <a:p>
            <a:endParaRPr lang="en-US" sz="2400" i="1" dirty="0"/>
          </a:p>
          <a:p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20820945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50551</TotalTime>
  <Words>462</Words>
  <Application>Microsoft Office PowerPoint</Application>
  <PresentationFormat>Widescreen</PresentationFormat>
  <Paragraphs>98</Paragraphs>
  <Slides>25</Slides>
  <Notes>24</Notes>
  <HiddenSlides>0</HiddenSlides>
  <MMClips>6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Arial Black</vt:lpstr>
      <vt:lpstr>Calibri</vt:lpstr>
      <vt:lpstr>Tahoma</vt:lpstr>
      <vt:lpstr>Verdana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tudelft bouwkunde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Bier, H.H. (henriettebier)</dc:creator>
  <cp:lastModifiedBy>Vera Laszlo</cp:lastModifiedBy>
  <cp:revision>757</cp:revision>
  <cp:lastPrinted>2015-01-14T15:36:34Z</cp:lastPrinted>
  <dcterms:created xsi:type="dcterms:W3CDTF">2011-03-04T02:44:16Z</dcterms:created>
  <dcterms:modified xsi:type="dcterms:W3CDTF">2025-10-28T13:25:54Z</dcterms:modified>
</cp:coreProperties>
</file>