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47"/>
  </p:notesMasterIdLst>
  <p:sldIdLst>
    <p:sldId id="770" r:id="rId3"/>
    <p:sldId id="729" r:id="rId4"/>
    <p:sldId id="853" r:id="rId5"/>
    <p:sldId id="854" r:id="rId6"/>
    <p:sldId id="855" r:id="rId7"/>
    <p:sldId id="856" r:id="rId8"/>
    <p:sldId id="857" r:id="rId9"/>
    <p:sldId id="771" r:id="rId10"/>
    <p:sldId id="883" r:id="rId11"/>
    <p:sldId id="772" r:id="rId12"/>
    <p:sldId id="884" r:id="rId13"/>
    <p:sldId id="774" r:id="rId14"/>
    <p:sldId id="885" r:id="rId15"/>
    <p:sldId id="858" r:id="rId16"/>
    <p:sldId id="859" r:id="rId17"/>
    <p:sldId id="867" r:id="rId18"/>
    <p:sldId id="868" r:id="rId19"/>
    <p:sldId id="869" r:id="rId20"/>
    <p:sldId id="870" r:id="rId21"/>
    <p:sldId id="871" r:id="rId22"/>
    <p:sldId id="758" r:id="rId23"/>
    <p:sldId id="641" r:id="rId24"/>
    <p:sldId id="761" r:id="rId25"/>
    <p:sldId id="762" r:id="rId26"/>
    <p:sldId id="760" r:id="rId27"/>
    <p:sldId id="767" r:id="rId28"/>
    <p:sldId id="768" r:id="rId29"/>
    <p:sldId id="763" r:id="rId30"/>
    <p:sldId id="764" r:id="rId31"/>
    <p:sldId id="769" r:id="rId32"/>
    <p:sldId id="775" r:id="rId33"/>
    <p:sldId id="746" r:id="rId34"/>
    <p:sldId id="748" r:id="rId35"/>
    <p:sldId id="750" r:id="rId36"/>
    <p:sldId id="756" r:id="rId37"/>
    <p:sldId id="751" r:id="rId38"/>
    <p:sldId id="754" r:id="rId39"/>
    <p:sldId id="777" r:id="rId40"/>
    <p:sldId id="776" r:id="rId41"/>
    <p:sldId id="880" r:id="rId42"/>
    <p:sldId id="874" r:id="rId43"/>
    <p:sldId id="875" r:id="rId44"/>
    <p:sldId id="648" r:id="rId45"/>
    <p:sldId id="701" r:id="rId46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353" autoAdjust="0"/>
    <p:restoredTop sz="94108" autoAdjust="0"/>
  </p:normalViewPr>
  <p:slideViewPr>
    <p:cSldViewPr snapToGrid="0">
      <p:cViewPr varScale="1">
        <p:scale>
          <a:sx n="70" d="100"/>
          <a:sy n="70" d="100"/>
        </p:scale>
        <p:origin x="1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CD461-D235-47A2-9131-9E10559BEC8A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11FB99-0A12-409A-8F40-7B6D4E1E4D41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705646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While I will keep mentioning couple of projects from all over the world featuring cyber-physical systems in architecture, the focus will be on projects developed in my lab, Robotic Building, which was established 2014 as part of Hyperbody at TUD.  The lab equipped with a KUKA robot, computers and various sensor-actuator systems, allowing us to explore the integration of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robotic systems into physically built environments &amp; building processes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ＭＳ Ｐゴシック" pitchFamily="4" charset="-128"/>
              <a:cs typeface="ＭＳ Ｐゴシック" pitchFamily="4" charset="-128"/>
            </a:endParaRP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042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070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the Scalable Porosity project that was exhibited at Centre Pompidou we printed with ceramic clay…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93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structurally optimized fragment requires less material and production time while insulation properties are improved because of the porous material structure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187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Another project involving cellular material distribution 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243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dirty="0"/>
              <a:t>The chaise lounges </a:t>
            </a:r>
            <a:r>
              <a:rPr lang="en-GB" noProof="0" dirty="0"/>
              <a:t>which has variable stiffness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136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896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709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Most recent experiment with additive manufacturing involves 3D printing steel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6783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293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083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And 1:1 scale by prototyping a fragment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4890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And 1:1 scale by prototyping a fragment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7317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addition to additive manufacturing we have been experimenting with subtractive approaches using EPS, wood, plastic…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6765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In all these cases the robotic path optimisation plays an important role…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1663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project the reuse of plastic that is difficult to recycle was explored.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90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Frist the container was tested for structural </a:t>
            </a:r>
            <a:r>
              <a:rPr lang="en-US" dirty="0" err="1"/>
              <a:t>bahviour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8627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node was designed, produced and assembled from 3 containers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0000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pavilion was created from these nodes, upcycled pipes and tarp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3155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question of how to integrate sensor-actuators into the built environment we have explored by monitoring the human and establishing a bio-cyber-physical feedback loop via wireless sensor-actuator networks and machine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215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This project, for instance, focuses on the façade as interface responding to both users and environmental conditions in order to provide shading and views by opening  and closing up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8407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Because sensor-actuator networks need to be integrated into the built environment the integration between  D2RO with D2RP is required</a:t>
            </a:r>
            <a:r>
              <a:rPr lang="en-US" dirty="0">
                <a:effectLst/>
              </a:rPr>
              <a:t>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ＭＳ Ｐゴシック" pitchFamily="4" charset="-128"/>
              <a:cs typeface="ＭＳ Ｐゴシック" pitchFamily="4" charset="-128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929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This integration we explored in the design of interactive urban furniture, which required analysis of the site and current/possible activities on chosen location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403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By mapping movement and activities, an urban landscape is formed facilitating running, walking, seating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9008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Integrated interactive lighting engages playfully with humans by following or preceding them and has been developed using Arduino and sensor-actuators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8658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Another piece of urban furniture is designed following the same principles involving activities and movement mapping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9066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Integrated lights change intensity, color and on/off pattern depending presence 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2260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And activity of people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2647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The design developed in an iterative manner and several versions were developed and explored at scale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5805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And 1:1 scale by prototyping a fragment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6068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And 1:1 scale by prototyping a fragment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070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Which we used for creating architectural structures consisting of drones. The drones reconfigure in various formations to accommodate users’ activities during the world expo 2025 in Rotterdam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47050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From helping people to find their way to 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29446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creating temporary structures, the drones reconfigure using swarm and stacking principles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38696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into domes that can assemble and disassemble as needed </a:t>
            </a: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2630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These domes temporarily populate the streets of Rotterdam and may protect from rain, sun, and create spatial enclosures for various changing activities</a:t>
            </a:r>
            <a:r>
              <a:rPr lang="en-US" dirty="0">
                <a:effectLst/>
              </a:rPr>
              <a:t> </a:t>
            </a: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771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As proof of concept a prototype has been built and tested showcasing the proposed staking approach </a:t>
            </a: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7497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we developed artefacts that link human activities with virtual and physical environments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92597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The ball’s movement is linked to its virtual representation, which changes depending on the physical position in space, speed of movement, etc.</a:t>
            </a:r>
          </a:p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99915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While these are more playful interactions, D2RA explore assembly procedures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2790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Here for instance the staking of linear elements of various sizes has been explored.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50334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08496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ultimate goal is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48374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pitchFamily="4" charset="-128"/>
                <a:cs typeface="ＭＳ Ｐゴシック" pitchFamily="4" charset="-128"/>
              </a:rPr>
              <a:t>Are presented and discussed in Springer’s Robotic Building volume that I edited and would like to recommend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507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2E081-68AE-4F3B-A591-8E2815FAD6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B83144-460B-4E27-A213-649A9A8FBD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nl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F935B-1F6E-437B-BFB8-C3F47F5D6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8FBD5-43A1-4972-9226-E0BDDD48D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59F3C-2D4C-47A4-846F-ABF867786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081884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E9F0B-7AA4-4667-8EB0-F3292C3D0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A2EFF-4732-4094-9FCB-5A4F350AF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32D18-842E-4F5C-90A0-F62A65BED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4F432-7B37-4687-A37D-CFA38E0F7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50455-DC38-4C54-984A-D8722CCFE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27980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39E77-D384-449D-9922-D5DAF45A9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03E6E-32B7-401B-A641-5377FACD61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12C8B-16BC-42D7-B0FB-4E930D872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A9CF2-AE0D-402F-8F4F-210AB55B7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2B561-EC0F-43E7-89A5-8C517C308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214587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D0782-3EF4-4C0F-8C2D-A71DE3981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3C4A3-2257-4E03-8849-85C97D75F3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34DBB7-7CFA-4BCB-9C1F-99BAA1EFD3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CC5412-B50E-43D4-877E-72F5626D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6819F-7B52-44EF-A53E-B1E682886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F43BC3-050B-4090-ABA6-83DE6043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03415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D998E-C6F2-4931-8865-E2616212E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60A05-83A1-4620-816B-D8903E331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337153-96C4-4670-8DDE-D0D60C6C2A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196D83-2A8D-4CDE-8081-7B1F841502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1F13E3-BB14-41F8-8979-1E22AB0169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4C1128-C496-40D0-ADD3-D4C8D3ECD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A6861B-946A-4545-8AEA-A3BDB5F1A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F25AE4-3E4E-4112-93B4-834A930B3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63936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C6BD6-BBB7-44A6-98A7-FA5149B56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E653F7-ADA7-41E6-A092-B62B07C2A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B800CD-3E06-4B06-AB71-38A0FE092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8A6AD9-38FB-48ED-A4F9-595A7CF4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270076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C8284B-6F86-45CE-9012-52AC3B8E4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6076AE-AFCE-4ECD-A366-D27A1F9E2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86C2D-DECC-43E0-A5BA-BE108A1DC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05056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D99EE-F264-41F2-8D88-C6A63AD00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7BC8D-534B-439A-85AE-240E58280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EAF737-F33C-4410-9250-6A5EE7A700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DA0AE8-7C33-4771-BCC7-163FA9A34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DDCB4F-EFF5-4647-8700-255461299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D12E33-B980-406D-9EEE-D4B5379A6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22908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D7215-FA0B-48ED-A073-314876C70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3E34A6-337B-42F5-A5BA-25CFC192D2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l-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DFB5B5-2DB5-4008-A80E-565A986098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926AB7-DBB7-4802-BD0C-A86391E66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C06579-15E8-4C75-8E81-1E76C99D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840B73-E47A-4412-8359-4B7CFD017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067826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AC3C8-2B3E-4575-90FE-FB11CCC98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A8B00-2A44-4B6A-BDDF-5B128904A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ACED19-B47A-4379-A993-77B9BE5A1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03612-0709-4613-A061-0143FBF55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96CF3-F875-477B-98D0-821286708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776951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F66D80-2C09-410B-A455-412A8F1318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E133E-084F-474F-867E-68DBD6D14A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2CB06-1113-4EE1-BCC4-0A209E6D8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4E983-DF54-4C69-BA39-0077EC518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A0D5A-2237-46E3-9CB9-8BB851CA3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264043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872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465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494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041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8600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1840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5719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399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5965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409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1C40-1C2D-41FF-88E8-8FB412CD809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F3AB-3F40-4817-9A30-75F671EA1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507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4AED5B-6515-494F-979C-04BD7534D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67F3DA-E6A3-4AC3-A818-24520FE6E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F9F3A-2D68-4AC6-BE53-A55CA59FB2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805E9A-374F-4E9F-8A25-F4B32558D6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3F51D-7867-46B3-B298-2121979581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45208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D59606-D94B-423B-B015-DBB8B5018307}" type="datetimeFigureOut">
              <a:rPr lang="nl-NL" smtClean="0"/>
              <a:t>28-10-2025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B2FBC-0C7D-401E-B6A4-52EFE943860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68881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2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4.xml"/><Relationship Id="rId13" Type="http://schemas.openxmlformats.org/officeDocument/2006/relationships/image" Target="../media/image3.jpeg"/><Relationship Id="rId3" Type="http://schemas.microsoft.com/office/2007/relationships/media" Target="../media/media7.mp4"/><Relationship Id="rId7" Type="http://schemas.openxmlformats.org/officeDocument/2006/relationships/slideLayout" Target="../slideLayouts/slideLayout15.xml"/><Relationship Id="rId12" Type="http://schemas.openxmlformats.org/officeDocument/2006/relationships/image" Target="../media/image21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video" Target="../media/media8.mp4"/><Relationship Id="rId11" Type="http://schemas.openxmlformats.org/officeDocument/2006/relationships/image" Target="../media/image20.png"/><Relationship Id="rId5" Type="http://schemas.microsoft.com/office/2007/relationships/media" Target="../media/media8.mp4"/><Relationship Id="rId10" Type="http://schemas.openxmlformats.org/officeDocument/2006/relationships/image" Target="../media/image19.png"/><Relationship Id="rId4" Type="http://schemas.openxmlformats.org/officeDocument/2006/relationships/video" Target="../media/media7.mp4"/><Relationship Id="rId9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36.png"/><Relationship Id="rId5" Type="http://schemas.openxmlformats.org/officeDocument/2006/relationships/image" Target="../media/image35.jp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4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53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56.png"/><Relationship Id="rId5" Type="http://schemas.openxmlformats.org/officeDocument/2006/relationships/image" Target="../media/image55.jpeg"/><Relationship Id="rId4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57.png"/><Relationship Id="rId4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58.png"/><Relationship Id="rId4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5" Type="http://schemas.openxmlformats.org/officeDocument/2006/relationships/image" Target="../media/image60.png"/><Relationship Id="rId4" Type="http://schemas.openxmlformats.org/officeDocument/2006/relationships/notesSlide" Target="../notesSlides/notesSlide4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6">
            <a:extLst>
              <a:ext uri="{FF2B5EF4-FFF2-40B4-BE49-F238E27FC236}">
                <a16:creationId xmlns:a16="http://schemas.microsoft.com/office/drawing/2014/main" id="{C96B7B8D-56A0-124C-BF81-FC47EE9346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628266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WHAT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720870-FC3C-1B41-8595-5A0D85A80A5A}"/>
              </a:ext>
            </a:extLst>
          </p:cNvPr>
          <p:cNvSpPr txBox="1"/>
          <p:nvPr/>
        </p:nvSpPr>
        <p:spPr>
          <a:xfrm>
            <a:off x="6461242" y="2837864"/>
            <a:ext cx="51360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Robotic systems integrated into </a:t>
            </a:r>
          </a:p>
          <a:p>
            <a:pPr marL="342900" indent="-342900">
              <a:buAutoNum type="arabicParenBoth"/>
            </a:pPr>
            <a:r>
              <a:rPr lang="en-US" sz="2400" i="1" dirty="0">
                <a:solidFill>
                  <a:srgbClr val="000000"/>
                </a:solidFill>
              </a:rPr>
              <a:t> physically built environments &amp;</a:t>
            </a:r>
          </a:p>
          <a:p>
            <a:pPr marL="342900" indent="-342900">
              <a:buAutoNum type="arabicParenBoth"/>
            </a:pPr>
            <a:endParaRPr lang="en-US" sz="2400" i="1" dirty="0">
              <a:solidFill>
                <a:srgbClr val="000000"/>
              </a:solidFill>
            </a:endParaRPr>
          </a:p>
          <a:p>
            <a:pPr marL="342900" indent="-342900">
              <a:buAutoNum type="arabicParenBoth"/>
            </a:pPr>
            <a:r>
              <a:rPr lang="en-US" sz="2400" i="1" dirty="0"/>
              <a:t> building processes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6B5D88-B9CC-EA4C-81CD-1075578F2D95}"/>
              </a:ext>
            </a:extLst>
          </p:cNvPr>
          <p:cNvSpPr txBox="1"/>
          <p:nvPr/>
        </p:nvSpPr>
        <p:spPr>
          <a:xfrm>
            <a:off x="1523281" y="1247077"/>
            <a:ext cx="947854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      </a:t>
            </a: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Robotic Building  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D935F6-6741-5E49-9F2F-62DF46F75F4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3155"/>
            <a:ext cx="12192000" cy="690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226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6"/>
          <p:cNvSpPr txBox="1">
            <a:spLocks noChangeArrowheads="1"/>
          </p:cNvSpPr>
          <p:nvPr/>
        </p:nvSpPr>
        <p:spPr bwMode="auto">
          <a:xfrm>
            <a:off x="5770680" y="3694114"/>
            <a:ext cx="142654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HOW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61242" y="2837864"/>
            <a:ext cx="5136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Design-to-Robotic-Production-Assembly and -Operation (D2RPA&amp;O)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38D9A1-7499-804B-9970-6725CA712BAA}"/>
              </a:ext>
            </a:extLst>
          </p:cNvPr>
          <p:cNvSpPr txBox="1"/>
          <p:nvPr/>
        </p:nvSpPr>
        <p:spPr>
          <a:xfrm>
            <a:off x="1523281" y="1247077"/>
            <a:ext cx="947854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      </a:t>
            </a: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Robotic Building 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1F6A2D-BE97-FD42-8C3F-8B77265D06A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3155"/>
            <a:ext cx="12192000" cy="690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391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604000" y="4180344"/>
            <a:ext cx="406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 </a:t>
            </a:r>
          </a:p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Additive </a:t>
            </a:r>
            <a:r>
              <a:rPr lang="en-GB" sz="2000" b="1" i="1" dirty="0">
                <a:latin typeface="Verdana"/>
                <a:cs typeface="Verdana"/>
              </a:rPr>
              <a:t>D2RP</a:t>
            </a:r>
            <a:r>
              <a:rPr lang="en-GB" sz="2000" i="1" dirty="0">
                <a:latin typeface="Verdana"/>
                <a:cs typeface="Verdana"/>
              </a:rPr>
              <a:t> experiments (2014-16)</a:t>
            </a:r>
          </a:p>
        </p:txBody>
      </p:sp>
      <p:pic>
        <p:nvPicPr>
          <p:cNvPr id="3" name="Scalable-Porosity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13104" b="13718"/>
          <a:stretch>
            <a:fillRect/>
          </a:stretch>
        </p:blipFill>
        <p:spPr>
          <a:xfrm>
            <a:off x="0" y="0"/>
            <a:ext cx="12231074" cy="5034652"/>
          </a:xfrm>
          <a:prstGeom prst="rect">
            <a:avLst/>
          </a:prstGeom>
        </p:spPr>
      </p:pic>
      <p:pic>
        <p:nvPicPr>
          <p:cNvPr id="7" name="Picture 10" descr="Picture 2.jpg"/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402834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6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6667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RB-99.jpg"/>
          <p:cNvPicPr>
            <a:picLocks noChangeAspect="1"/>
          </p:cNvPicPr>
          <p:nvPr/>
        </p:nvPicPr>
        <p:blipFill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8741" y="-154557"/>
            <a:ext cx="7059523" cy="714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27996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6984" y="559401"/>
            <a:ext cx="12238984" cy="4545562"/>
          </a:xfrm>
          <a:prstGeom prst="rect">
            <a:avLst/>
          </a:prstGeom>
        </p:spPr>
      </p:pic>
      <p:pic>
        <p:nvPicPr>
          <p:cNvPr id="4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77A344-1EBC-8742-A769-08DE1F5247A2}"/>
              </a:ext>
            </a:extLst>
          </p:cNvPr>
          <p:cNvSpPr txBox="1"/>
          <p:nvPr/>
        </p:nvSpPr>
        <p:spPr>
          <a:xfrm>
            <a:off x="5280223" y="4736930"/>
            <a:ext cx="6114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773320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782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S-18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53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2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5152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C DDW 2020.mp4" descr="HC DDW 2020.mp4">
            <a:hlinkClick r:id="" action="ppaction://media"/>
            <a:extLst>
              <a:ext uri="{FF2B5EF4-FFF2-40B4-BE49-F238E27FC236}">
                <a16:creationId xmlns:a16="http://schemas.microsoft.com/office/drawing/2014/main" id="{D6CF873B-5987-EC44-9915-4F4C242784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3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606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C121D7-1C59-1A43-85D5-646E65FD34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1673" y="1362112"/>
            <a:ext cx="12108873" cy="442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112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F357AB-85C2-6740-AAB8-1A14C03CEB8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752"/>
            <a:ext cx="3237132" cy="6200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CAA432-FAC1-BD49-9DCB-5D76ABA7F4A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02415" y="3837"/>
            <a:ext cx="4189229" cy="6244564"/>
          </a:xfrm>
          <a:prstGeom prst="rect">
            <a:avLst/>
          </a:prstGeom>
        </p:spPr>
      </p:pic>
      <p:pic>
        <p:nvPicPr>
          <p:cNvPr id="7" name="1.mov" descr="1.mov">
            <a:hlinkClick r:id="" action="ppaction://media"/>
            <a:extLst>
              <a:ext uri="{FF2B5EF4-FFF2-40B4-BE49-F238E27FC236}">
                <a16:creationId xmlns:a16="http://schemas.microsoft.com/office/drawing/2014/main" id="{557FE061-DDC7-1948-9E71-2129A7EF22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98980" y="0"/>
            <a:ext cx="47244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11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E84FC3-DDB3-6342-AE0D-FE1815EECA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5235377" cy="6200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329DD5-00A5-464D-9F17-E1B5040F272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841886" y="623248"/>
            <a:ext cx="6200534" cy="49540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CB7C63-E431-774A-804B-A5B332B59A33}"/>
              </a:ext>
            </a:extLst>
          </p:cNvPr>
          <p:cNvSpPr txBox="1"/>
          <p:nvPr/>
        </p:nvSpPr>
        <p:spPr>
          <a:xfrm>
            <a:off x="8893566" y="5660327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sawdust &gt; 3D print</a:t>
            </a:r>
          </a:p>
        </p:txBody>
      </p:sp>
    </p:spTree>
    <p:extLst>
      <p:ext uri="{BB962C8B-B14F-4D97-AF65-F5344CB8AC3E}">
        <p14:creationId xmlns:p14="http://schemas.microsoft.com/office/powerpoint/2010/main" val="3588748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A0034F-50F5-FD46-B815-FE3A630B96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76576"/>
            <a:ext cx="6088035" cy="49048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709013-7B53-4E42-ACE2-D7384D68E57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19024" y="976573"/>
            <a:ext cx="5872976" cy="4904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608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cpPlanet 20.mp4" descr="BcpPlanet 20.mp4">
            <a:hlinkClick r:id="" action="ppaction://media"/>
            <a:extLst>
              <a:ext uri="{FF2B5EF4-FFF2-40B4-BE49-F238E27FC236}">
                <a16:creationId xmlns:a16="http://schemas.microsoft.com/office/drawing/2014/main" id="{CBC23C28-A9D8-B545-94ED-ED5B696D58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95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515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smostafavi\Downloads\IMG_0263.JPG">
            <a:extLst>
              <a:ext uri="{FF2B5EF4-FFF2-40B4-BE49-F238E27FC236}">
                <a16:creationId xmlns:a16="http://schemas.microsoft.com/office/drawing/2014/main" id="{76840179-D3EE-5C4A-B4C0-7BB57253CC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5400000">
            <a:off x="-725345" y="1823121"/>
            <a:ext cx="3381090" cy="193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G_0290.MOV">
            <a:hlinkClick r:id="" action="ppaction://media"/>
            <a:extLst>
              <a:ext uri="{FF2B5EF4-FFF2-40B4-BE49-F238E27FC236}">
                <a16:creationId xmlns:a16="http://schemas.microsoft.com/office/drawing/2014/main" id="{5EBC057F-1BB1-2E43-8642-1FCBCF755E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0"/>
          <a:srcRect b="33556"/>
          <a:stretch/>
        </p:blipFill>
        <p:spPr>
          <a:xfrm>
            <a:off x="1930400" y="1097776"/>
            <a:ext cx="2834937" cy="3381089"/>
          </a:xfrm>
          <a:prstGeom prst="rect">
            <a:avLst/>
          </a:prstGeom>
        </p:spPr>
      </p:pic>
      <p:pic>
        <p:nvPicPr>
          <p:cNvPr id="7" name="IMG_8153.MOV">
            <a:hlinkClick r:id="" action="ppaction://media"/>
            <a:extLst>
              <a:ext uri="{FF2B5EF4-FFF2-40B4-BE49-F238E27FC236}">
                <a16:creationId xmlns:a16="http://schemas.microsoft.com/office/drawing/2014/main" id="{66FAC302-318C-814D-B2F0-A7C0C5C52E7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877941" y="1097775"/>
            <a:ext cx="2046253" cy="3381089"/>
          </a:xfrm>
          <a:prstGeom prst="rect">
            <a:avLst/>
          </a:prstGeom>
        </p:spPr>
      </p:pic>
      <p:pic>
        <p:nvPicPr>
          <p:cNvPr id="2" name="Online Media 1" descr="MVI_9220.mp4">
            <a:hlinkClick r:id="" action="ppaction://media"/>
            <a:extLst>
              <a:ext uri="{FF2B5EF4-FFF2-40B4-BE49-F238E27FC236}">
                <a16:creationId xmlns:a16="http://schemas.microsoft.com/office/drawing/2014/main" id="{024F2E84-A2AF-BA4A-AC4A-8C4776D4DA7C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2"/>
          <a:srcRect l="26442" t="7312" r="13118" b="22469"/>
          <a:stretch/>
        </p:blipFill>
        <p:spPr>
          <a:xfrm>
            <a:off x="7426665" y="1076209"/>
            <a:ext cx="5136067" cy="3381089"/>
          </a:xfrm>
          <a:prstGeom prst="rect">
            <a:avLst/>
          </a:prstGeom>
        </p:spPr>
      </p:pic>
      <p:pic>
        <p:nvPicPr>
          <p:cNvPr id="9" name="Picture 10" descr="Picture 2.jpg">
            <a:extLst>
              <a:ext uri="{FF2B5EF4-FFF2-40B4-BE49-F238E27FC236}">
                <a16:creationId xmlns:a16="http://schemas.microsoft.com/office/drawing/2014/main" id="{4C8EE558-367D-F747-AB88-9E59950D985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1023ADAE-88C7-7646-BF6A-29E8E4E2DBF4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259679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07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77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00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22727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0">
                <p:cTn id="2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OBOT PATHS ALL.jpg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47267" y="-85385"/>
            <a:ext cx="3969433" cy="4605231"/>
          </a:xfrm>
          <a:prstGeom prst="rect">
            <a:avLst/>
          </a:prstGeom>
        </p:spPr>
      </p:pic>
      <p:pic>
        <p:nvPicPr>
          <p:cNvPr id="7" name="Picture 6" descr="ROBOT PATHS ALL.jpg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70339" y="-58610"/>
            <a:ext cx="4117606" cy="4578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280223" y="4736930"/>
            <a:ext cx="6114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                   OPTIMISATION </a:t>
            </a:r>
          </a:p>
        </p:txBody>
      </p:sp>
      <p:sp>
        <p:nvSpPr>
          <p:cNvPr id="11" name="Rectangle 10"/>
          <p:cNvSpPr/>
          <p:nvPr/>
        </p:nvSpPr>
        <p:spPr bwMode="auto">
          <a:xfrm>
            <a:off x="7461646" y="5350095"/>
            <a:ext cx="2095309" cy="402497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pic>
        <p:nvPicPr>
          <p:cNvPr id="3" name="Picture 2" descr="ROBOT PATHS ALL.jpg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74114" y="-54013"/>
            <a:ext cx="4369109" cy="4605231"/>
          </a:xfrm>
          <a:prstGeom prst="rect">
            <a:avLst/>
          </a:prstGeom>
        </p:spPr>
      </p:pic>
      <p:pic>
        <p:nvPicPr>
          <p:cNvPr id="10" name="Picture 10" descr="Picture 2.jpg"/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1525715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rb19.mp4">
            <a:hlinkClick r:id="" action="ppaction://media"/>
            <a:extLst>
              <a:ext uri="{FF2B5EF4-FFF2-40B4-BE49-F238E27FC236}">
                <a16:creationId xmlns:a16="http://schemas.microsoft.com/office/drawing/2014/main" id="{3B2209E6-D999-A444-9EC6-DA9260F855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2693" t="23931" r="26923" b="17265"/>
          <a:stretch/>
        </p:blipFill>
        <p:spPr>
          <a:xfrm>
            <a:off x="-327834" y="0"/>
            <a:ext cx="12519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056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6667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032F77-A918-174A-9FDC-0CA8C1A147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79786" y="1035973"/>
            <a:ext cx="3826595" cy="583932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C5E4786-B00D-354E-BC12-86478EB57E3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5696" y="-877824"/>
            <a:ext cx="3603181" cy="775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4796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4F0CCE-4C36-A546-AB83-213D2890DC8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44940" y="0"/>
            <a:ext cx="4498847" cy="68832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4DB2B4-F07A-E441-A27A-79540389157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48166" y="180796"/>
            <a:ext cx="7326376" cy="6677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530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654FEB4-BE38-1A49-88B8-89356032FB9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9076284" cy="52669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05BDF1-0EE9-0B49-AEFE-E9A9F0F9419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54037" y="3290217"/>
            <a:ext cx="3113824" cy="21765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264490-F147-724D-8262-A1A0236B402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52144" y="354330"/>
            <a:ext cx="2979567" cy="12349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C5018A-6492-064B-B7CC-70906D5B98F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54037" y="1589239"/>
            <a:ext cx="2937963" cy="1803832"/>
          </a:xfrm>
          <a:prstGeom prst="rect">
            <a:avLst/>
          </a:prstGeom>
        </p:spPr>
      </p:pic>
      <p:pic>
        <p:nvPicPr>
          <p:cNvPr id="7" name="Picture 10" descr="Picture 2.jpg">
            <a:extLst>
              <a:ext uri="{FF2B5EF4-FFF2-40B4-BE49-F238E27FC236}">
                <a16:creationId xmlns:a16="http://schemas.microsoft.com/office/drawing/2014/main" id="{496F1896-6ED4-7A47-8C59-66F6615B255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859B2267-A0D4-8F48-84E6-ECFBB5CD8C1F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33644631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E264490-F147-724D-8262-A1A0236B40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52144" y="354330"/>
            <a:ext cx="2978435" cy="1234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D8518B-308D-A848-8566-9F47B54ECF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52144" y="354330"/>
            <a:ext cx="2979567" cy="1234909"/>
          </a:xfrm>
          <a:prstGeom prst="rect">
            <a:avLst/>
          </a:prstGeom>
        </p:spPr>
      </p:pic>
      <p:pic>
        <p:nvPicPr>
          <p:cNvPr id="13" name="Picture 12" descr="d2ro.jpg">
            <a:extLst>
              <a:ext uri="{FF2B5EF4-FFF2-40B4-BE49-F238E27FC236}">
                <a16:creationId xmlns:a16="http://schemas.microsoft.com/office/drawing/2014/main" id="{47D62B56-3F70-5942-B38D-2E3DC000985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"/>
          <a:stretch/>
        </p:blipFill>
        <p:spPr>
          <a:xfrm>
            <a:off x="5360161" y="-10800"/>
            <a:ext cx="3907404" cy="68688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0E9BB20-2108-6D48-88A1-F11F389C5EC2}"/>
              </a:ext>
            </a:extLst>
          </p:cNvPr>
          <p:cNvSpPr txBox="1"/>
          <p:nvPr/>
        </p:nvSpPr>
        <p:spPr>
          <a:xfrm>
            <a:off x="7743617" y="4760453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 INTERACTION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C502C9-FBCB-4640-A51C-3ED762437BD2}"/>
              </a:ext>
            </a:extLst>
          </p:cNvPr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D2RO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4BF793-A622-DB47-9C77-C858F48668D6}"/>
              </a:ext>
            </a:extLst>
          </p:cNvPr>
          <p:cNvSpPr/>
          <p:nvPr/>
        </p:nvSpPr>
        <p:spPr bwMode="auto">
          <a:xfrm>
            <a:off x="9281793" y="327009"/>
            <a:ext cx="2910207" cy="1433211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2269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8E9542-08AB-C54F-AE07-FC35DEDE38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70892"/>
            <a:ext cx="12324045" cy="6928892"/>
          </a:xfrm>
          <a:prstGeom prst="rect">
            <a:avLst/>
          </a:prstGeom>
        </p:spPr>
      </p:pic>
      <p:pic>
        <p:nvPicPr>
          <p:cNvPr id="11" name="Online Media 1" descr="IF.mp4">
            <a:hlinkClick r:id="" action="ppaction://media"/>
            <a:extLst>
              <a:ext uri="{FF2B5EF4-FFF2-40B4-BE49-F238E27FC236}">
                <a16:creationId xmlns:a16="http://schemas.microsoft.com/office/drawing/2014/main" id="{8A0F5F62-1932-1944-8ADB-4420EB7FE9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>
            <a:lum contrast="40000"/>
          </a:blip>
          <a:srcRect l="17715" r="29296" b="24840"/>
          <a:stretch/>
        </p:blipFill>
        <p:spPr>
          <a:xfrm>
            <a:off x="-1" y="-70893"/>
            <a:ext cx="7527471" cy="692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99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0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9091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365BB9-2ABE-5343-AB39-9A4129CAC0EC}"/>
              </a:ext>
            </a:extLst>
          </p:cNvPr>
          <p:cNvSpPr txBox="1"/>
          <p:nvPr/>
        </p:nvSpPr>
        <p:spPr>
          <a:xfrm>
            <a:off x="88815" y="134928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D2RP&amp;O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66C324-1B4B-BA4B-92EF-CFE2B487B59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5522"/>
            <a:ext cx="12192000" cy="6846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46990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9A2B52C-F407-1A48-80DE-025D27FDBAE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835660"/>
            <a:ext cx="12192000" cy="3186680"/>
          </a:xfrm>
          <a:prstGeom prst="rect">
            <a:avLst/>
          </a:prstGeom>
        </p:spPr>
      </p:pic>
      <p:pic>
        <p:nvPicPr>
          <p:cNvPr id="3" name="Picture 10" descr="Picture 2.jpg">
            <a:extLst>
              <a:ext uri="{FF2B5EF4-FFF2-40B4-BE49-F238E27FC236}">
                <a16:creationId xmlns:a16="http://schemas.microsoft.com/office/drawing/2014/main" id="{56A9B6CF-9C6A-404F-9A43-5F1D4CECB4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12">
            <a:extLst>
              <a:ext uri="{FF2B5EF4-FFF2-40B4-BE49-F238E27FC236}">
                <a16:creationId xmlns:a16="http://schemas.microsoft.com/office/drawing/2014/main" id="{A2E6099E-237E-FD4E-9746-E9053942E39F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40906401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285179B-E91A-704B-A53A-FFA487A244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7309" y="-31259"/>
            <a:ext cx="7151119" cy="6630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84F1C8-27A5-3C41-9B57-EE33894E0D4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9391" y="-31259"/>
            <a:ext cx="549579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6910B90-1808-D34D-B3F2-F5E849762AA5}"/>
              </a:ext>
            </a:extLst>
          </p:cNvPr>
          <p:cNvSpPr txBox="1"/>
          <p:nvPr/>
        </p:nvSpPr>
        <p:spPr>
          <a:xfrm>
            <a:off x="3509182" y="1307930"/>
            <a:ext cx="6287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                   INTERACTIVE  urban furniture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5C0874-3E36-9B4B-8563-13F66B179CE6}"/>
              </a:ext>
            </a:extLst>
          </p:cNvPr>
          <p:cNvSpPr/>
          <p:nvPr/>
        </p:nvSpPr>
        <p:spPr bwMode="auto">
          <a:xfrm>
            <a:off x="5625291" y="1921095"/>
            <a:ext cx="1951166" cy="402498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8929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E40C9BB-27D2-0147-B4B1-A43E61CBBA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0240" y="0"/>
            <a:ext cx="10305736" cy="5029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B9D143-CA04-1C46-8AD3-051D53E9BD3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22512" y="-1"/>
            <a:ext cx="7069736" cy="5029201"/>
          </a:xfrm>
          <a:prstGeom prst="rect">
            <a:avLst/>
          </a:prstGeom>
        </p:spPr>
      </p:pic>
      <p:pic>
        <p:nvPicPr>
          <p:cNvPr id="10" name="Picture 10" descr="Picture 2.jpg">
            <a:extLst>
              <a:ext uri="{FF2B5EF4-FFF2-40B4-BE49-F238E27FC236}">
                <a16:creationId xmlns:a16="http://schemas.microsoft.com/office/drawing/2014/main" id="{7BC8D784-2A5E-4846-B43C-FDAB039F0D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04481756-4B99-7A4C-8EE0-8F6043118B94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40250664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606FA2-875F-A249-824B-DE737332999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55653"/>
            <a:ext cx="12192000" cy="6218738"/>
          </a:xfrm>
          <a:prstGeom prst="rect">
            <a:avLst/>
          </a:prstGeom>
        </p:spPr>
      </p:pic>
      <p:pic>
        <p:nvPicPr>
          <p:cNvPr id="4" name="Picture 10" descr="Picture 2.jpg">
            <a:extLst>
              <a:ext uri="{FF2B5EF4-FFF2-40B4-BE49-F238E27FC236}">
                <a16:creationId xmlns:a16="http://schemas.microsoft.com/office/drawing/2014/main" id="{203DE16D-CE38-1C4E-A0AF-DA69B506C4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>
            <a:extLst>
              <a:ext uri="{FF2B5EF4-FFF2-40B4-BE49-F238E27FC236}">
                <a16:creationId xmlns:a16="http://schemas.microsoft.com/office/drawing/2014/main" id="{06C59D85-21C1-6C47-B51B-E4B919D7BCC0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(14-20)</a:t>
            </a:r>
          </a:p>
        </p:txBody>
      </p:sp>
    </p:spTree>
    <p:extLst>
      <p:ext uri="{BB962C8B-B14F-4D97-AF65-F5344CB8AC3E}">
        <p14:creationId xmlns:p14="http://schemas.microsoft.com/office/powerpoint/2010/main" val="39846053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B315BE-3A96-3D49-94AD-DA81C3D8ECE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957957"/>
            <a:ext cx="12192000" cy="2942085"/>
          </a:xfrm>
          <a:prstGeom prst="rect">
            <a:avLst/>
          </a:prstGeom>
        </p:spPr>
      </p:pic>
      <p:pic>
        <p:nvPicPr>
          <p:cNvPr id="4" name="Picture 10" descr="Picture 2.jpg">
            <a:extLst>
              <a:ext uri="{FF2B5EF4-FFF2-40B4-BE49-F238E27FC236}">
                <a16:creationId xmlns:a16="http://schemas.microsoft.com/office/drawing/2014/main" id="{CF4448D4-9D28-E344-8B42-D42BEC9FBB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>
            <a:extLst>
              <a:ext uri="{FF2B5EF4-FFF2-40B4-BE49-F238E27FC236}">
                <a16:creationId xmlns:a16="http://schemas.microsoft.com/office/drawing/2014/main" id="{257A8AC8-CB11-6C40-874B-602FC2333E6F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18007764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E0496A-78F9-C941-A4BA-61EBE38F440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735993"/>
            <a:ext cx="12192000" cy="3386014"/>
          </a:xfrm>
          <a:prstGeom prst="rect">
            <a:avLst/>
          </a:prstGeom>
        </p:spPr>
      </p:pic>
      <p:pic>
        <p:nvPicPr>
          <p:cNvPr id="3" name="Picture 10" descr="Picture 2.jpg">
            <a:extLst>
              <a:ext uri="{FF2B5EF4-FFF2-40B4-BE49-F238E27FC236}">
                <a16:creationId xmlns:a16="http://schemas.microsoft.com/office/drawing/2014/main" id="{C1BD507A-238E-7447-8E53-85B70F94BA9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>
            <a:extLst>
              <a:ext uri="{FF2B5EF4-FFF2-40B4-BE49-F238E27FC236}">
                <a16:creationId xmlns:a16="http://schemas.microsoft.com/office/drawing/2014/main" id="{A629A387-8DB3-B24D-8786-E1F8582B995F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(14-21)</a:t>
            </a:r>
          </a:p>
        </p:txBody>
      </p:sp>
    </p:spTree>
    <p:extLst>
      <p:ext uri="{BB962C8B-B14F-4D97-AF65-F5344CB8AC3E}">
        <p14:creationId xmlns:p14="http://schemas.microsoft.com/office/powerpoint/2010/main" val="32301626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C771409-2AEA-3944-A6C0-D8D21E69A4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527512" y="0"/>
            <a:ext cx="16523077" cy="83639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ECA8CE-2DAA-6740-B3EA-A814979F1037}"/>
              </a:ext>
            </a:extLst>
          </p:cNvPr>
          <p:cNvSpPr txBox="1"/>
          <p:nvPr/>
        </p:nvSpPr>
        <p:spPr>
          <a:xfrm>
            <a:off x="8447001" y="5362617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solidFill>
                <a:schemeClr val="bg1"/>
              </a:solidFill>
              <a:latin typeface="Verdana"/>
              <a:cs typeface="Verdana"/>
            </a:endParaRPr>
          </a:p>
          <a:p>
            <a:endParaRPr lang="en-GB" sz="2000" i="1" dirty="0">
              <a:solidFill>
                <a:schemeClr val="bg1"/>
              </a:solidFill>
              <a:latin typeface="Verdana"/>
              <a:cs typeface="Verdana"/>
            </a:endParaRPr>
          </a:p>
          <a:p>
            <a:r>
              <a:rPr lang="en-GB" sz="2000" i="1" dirty="0">
                <a:solidFill>
                  <a:schemeClr val="bg1"/>
                </a:solidFill>
                <a:latin typeface="Verdana"/>
                <a:cs typeface="Verdana"/>
              </a:rPr>
              <a:t>      SCALED MODELS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FD072B8-D73C-F540-A0FB-F1B2B3CD1834}"/>
              </a:ext>
            </a:extLst>
          </p:cNvPr>
          <p:cNvSpPr/>
          <p:nvPr/>
        </p:nvSpPr>
        <p:spPr bwMode="auto">
          <a:xfrm>
            <a:off x="8949446" y="5990329"/>
            <a:ext cx="2469403" cy="387488"/>
          </a:xfrm>
          <a:prstGeom prst="rect">
            <a:avLst/>
          </a:prstGeom>
          <a:noFill/>
          <a:ln w="5715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6663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F123FC-A769-A549-8C1C-56535C7C5F15}"/>
              </a:ext>
            </a:extLst>
          </p:cNvPr>
          <p:cNvPicPr/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1025236"/>
            <a:ext cx="12192000" cy="46274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41BC52-C0EC-A54B-BCB4-33D6E9114D55}"/>
              </a:ext>
            </a:extLst>
          </p:cNvPr>
          <p:cNvSpPr txBox="1"/>
          <p:nvPr/>
        </p:nvSpPr>
        <p:spPr>
          <a:xfrm>
            <a:off x="8447001" y="5362617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 1:1 PROTOYPING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15EECE0-EB2E-854F-AF03-1570CB0A42F6}"/>
              </a:ext>
            </a:extLst>
          </p:cNvPr>
          <p:cNvSpPr/>
          <p:nvPr/>
        </p:nvSpPr>
        <p:spPr bwMode="auto">
          <a:xfrm>
            <a:off x="8949446" y="5990329"/>
            <a:ext cx="2625520" cy="387488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0940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cpPlanet 20.mp4" descr="BcpPlanet 20.mp4">
            <a:hlinkClick r:id="" action="ppaction://media"/>
            <a:extLst>
              <a:ext uri="{FF2B5EF4-FFF2-40B4-BE49-F238E27FC236}">
                <a16:creationId xmlns:a16="http://schemas.microsoft.com/office/drawing/2014/main" id="{CBC23C28-A9D8-B545-94ED-ED5B696D58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74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9CF5047-25B2-7D49-BDA3-A27B99E79D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54580" y="0"/>
            <a:ext cx="10866477" cy="732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8518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7FCBC1-DB6C-C545-A4CD-2685D96274A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763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27943A-502B-4841-BF3F-68798BF9E7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11384" y="1485900"/>
            <a:ext cx="4045588" cy="38287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20E751E-8717-0F4E-A382-0BB71753F94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44380" y="1518802"/>
            <a:ext cx="4109907" cy="37629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1F6ACA-56DE-C84F-8365-740C4A03299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64463" y="1485900"/>
            <a:ext cx="4027537" cy="376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2050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omp 10.mp4">
            <a:hlinkClick r:id="" action="ppaction://media"/>
            <a:extLst>
              <a:ext uri="{FF2B5EF4-FFF2-40B4-BE49-F238E27FC236}">
                <a16:creationId xmlns:a16="http://schemas.microsoft.com/office/drawing/2014/main" id="{100CD39E-E528-1849-83B2-2A0C63A7BF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8280" y="-314325"/>
            <a:ext cx="9563100" cy="717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9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A9D51CF-5977-9746-B35B-1107CF0E8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0" y="-19141"/>
            <a:ext cx="9692640" cy="693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074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3A7F55-2526-DD49-8CE7-2F1427771D9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38946" y="0"/>
            <a:ext cx="6774180" cy="3063240"/>
          </a:xfrm>
          <a:prstGeom prst="rect">
            <a:avLst/>
          </a:prstGeom>
        </p:spPr>
      </p:pic>
      <p:pic>
        <p:nvPicPr>
          <p:cNvPr id="10" name="Online Media 6" descr="3testflight.mp4">
            <a:hlinkClick r:id="" action="ppaction://media"/>
            <a:extLst>
              <a:ext uri="{FF2B5EF4-FFF2-40B4-BE49-F238E27FC236}">
                <a16:creationId xmlns:a16="http://schemas.microsoft.com/office/drawing/2014/main" id="{98D45D2A-6F74-A644-8097-C5AE3EC113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38946" y="3193814"/>
            <a:ext cx="6514108" cy="3664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54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 H8A1 - Visualistas part 1 .mp4" descr=" H8A1 - Visualistas part 1 .mp4">
            <a:hlinkClick r:id="" action="ppaction://media"/>
            <a:extLst>
              <a:ext uri="{FF2B5EF4-FFF2-40B4-BE49-F238E27FC236}">
                <a16:creationId xmlns:a16="http://schemas.microsoft.com/office/drawing/2014/main" id="{1476EDFB-5D9A-194A-B38E-4CE2CD23F6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123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 H8A1 - Visualistas part 2 .mp4" descr=" H8A1 - Visualistas part 2 .mp4">
            <a:hlinkClick r:id="" action="ppaction://media"/>
            <a:extLst>
              <a:ext uri="{FF2B5EF4-FFF2-40B4-BE49-F238E27FC236}">
                <a16:creationId xmlns:a16="http://schemas.microsoft.com/office/drawing/2014/main" id="{528F0E74-C061-834A-89DE-012D96C8D6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51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2264F3-A6EA-7948-9F13-05469A69159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-1" y="40138"/>
            <a:ext cx="12264201" cy="68178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49E306-2443-6549-B250-823E7C2029AA}"/>
              </a:ext>
            </a:extLst>
          </p:cNvPr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D2RA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4917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2RA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8924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27273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2004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656603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/>
          <p:cNvSpPr txBox="1">
            <a:spLocks noChangeArrowheads="1"/>
          </p:cNvSpPr>
          <p:nvPr/>
        </p:nvSpPr>
        <p:spPr bwMode="auto">
          <a:xfrm>
            <a:off x="5770680" y="3694114"/>
            <a:ext cx="142218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NEXT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61242" y="2837865"/>
            <a:ext cx="42067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Human-robot interaction/ collaboration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589F39-396E-C24A-9559-C6E21A2E5B58}"/>
              </a:ext>
            </a:extLst>
          </p:cNvPr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D2RPA&amp;O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F1ED8B-1D73-0D42-B62C-ECF09484862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2004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53610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27469" y="0"/>
            <a:ext cx="4530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6925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2225</TotalTime>
  <Words>849</Words>
  <Application>Microsoft Office PowerPoint</Application>
  <PresentationFormat>Widescreen</PresentationFormat>
  <Paragraphs>153</Paragraphs>
  <Slides>44</Slides>
  <Notes>44</Notes>
  <HiddenSlides>0</HiddenSlides>
  <MMClips>16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Arial Black</vt:lpstr>
      <vt:lpstr>Calibri</vt:lpstr>
      <vt:lpstr>Calibri Light</vt:lpstr>
      <vt:lpstr>Tahoma</vt:lpstr>
      <vt:lpstr>Verdana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Max Latour</dc:creator>
  <cp:lastModifiedBy>Vera Laszlo</cp:lastModifiedBy>
  <cp:revision>52</cp:revision>
  <dcterms:created xsi:type="dcterms:W3CDTF">2020-04-13T12:21:59Z</dcterms:created>
  <dcterms:modified xsi:type="dcterms:W3CDTF">2025-10-28T13:27:32Z</dcterms:modified>
</cp:coreProperties>
</file>