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5"/>
  </p:notesMasterIdLst>
  <p:handoutMasterIdLst>
    <p:handoutMasterId r:id="rId46"/>
  </p:handoutMasterIdLst>
  <p:sldIdLst>
    <p:sldId id="704" r:id="rId2"/>
    <p:sldId id="705" r:id="rId3"/>
    <p:sldId id="708" r:id="rId4"/>
    <p:sldId id="710" r:id="rId5"/>
    <p:sldId id="711" r:id="rId6"/>
    <p:sldId id="712" r:id="rId7"/>
    <p:sldId id="701" r:id="rId8"/>
    <p:sldId id="725" r:id="rId9"/>
    <p:sldId id="723" r:id="rId10"/>
    <p:sldId id="726" r:id="rId11"/>
    <p:sldId id="620" r:id="rId12"/>
    <p:sldId id="621" r:id="rId13"/>
    <p:sldId id="659" r:id="rId14"/>
    <p:sldId id="660" r:id="rId15"/>
    <p:sldId id="678" r:id="rId16"/>
    <p:sldId id="679" r:id="rId17"/>
    <p:sldId id="719" r:id="rId18"/>
    <p:sldId id="521" r:id="rId19"/>
    <p:sldId id="522" r:id="rId20"/>
    <p:sldId id="552" r:id="rId21"/>
    <p:sldId id="562" r:id="rId22"/>
    <p:sldId id="563" r:id="rId23"/>
    <p:sldId id="564" r:id="rId24"/>
    <p:sldId id="592" r:id="rId25"/>
    <p:sldId id="555" r:id="rId26"/>
    <p:sldId id="611" r:id="rId27"/>
    <p:sldId id="657" r:id="rId28"/>
    <p:sldId id="658" r:id="rId29"/>
    <p:sldId id="667" r:id="rId30"/>
    <p:sldId id="676" r:id="rId31"/>
    <p:sldId id="677" r:id="rId32"/>
    <p:sldId id="616" r:id="rId33"/>
    <p:sldId id="618" r:id="rId34"/>
    <p:sldId id="641" r:id="rId35"/>
    <p:sldId id="644" r:id="rId36"/>
    <p:sldId id="646" r:id="rId37"/>
    <p:sldId id="648" r:id="rId38"/>
    <p:sldId id="713" r:id="rId39"/>
    <p:sldId id="714" r:id="rId40"/>
    <p:sldId id="727" r:id="rId41"/>
    <p:sldId id="716" r:id="rId42"/>
    <p:sldId id="717" r:id="rId43"/>
    <p:sldId id="720" r:id="rId44"/>
  </p:sldIdLst>
  <p:sldSz cx="12192000" cy="6858000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loop="1"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77" autoAdjust="0"/>
    <p:restoredTop sz="82530" autoAdjust="0"/>
  </p:normalViewPr>
  <p:slideViewPr>
    <p:cSldViewPr snapToGrid="0" snapToObjects="1">
      <p:cViewPr varScale="1">
        <p:scale>
          <a:sx n="61" d="100"/>
          <a:sy n="61" d="100"/>
        </p:scale>
        <p:origin x="932" y="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55" d="100"/>
          <a:sy n="55" d="100"/>
        </p:scale>
        <p:origin x="3304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128797-B6A8-0F4F-91FC-101EF36DC54A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52765-5060-FC4F-B730-FFD35361B6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6062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AEF9DC5E-041D-CB4E-8512-B6DA468811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nl-NL" noProof="0"/>
              <a:t>Click to edit Master text styles</a:t>
            </a:r>
          </a:p>
          <a:p>
            <a:pPr lvl="1"/>
            <a:r>
              <a:rPr lang="nl-NL" noProof="0"/>
              <a:t>Second level</a:t>
            </a:r>
          </a:p>
          <a:p>
            <a:pPr lvl="2"/>
            <a:r>
              <a:rPr lang="nl-NL" noProof="0"/>
              <a:t>Third level</a:t>
            </a:r>
          </a:p>
          <a:p>
            <a:pPr lvl="3"/>
            <a:r>
              <a:rPr lang="nl-NL" noProof="0"/>
              <a:t>Fourth level</a:t>
            </a:r>
          </a:p>
          <a:p>
            <a:pPr lvl="4"/>
            <a:r>
              <a:rPr lang="nl-NL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1DF72EAC-56E4-A74F-AB8D-BE523D9ED4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2965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ＭＳ Ｐゴシック" pitchFamily="4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63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512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242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275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27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4028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9143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65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0525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380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3479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3034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8867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074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0335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1033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1906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6254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6254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2840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2951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6552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5601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5539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7578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3576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4052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8998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25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72C7A-9699-0B45-B30D-21E6C52FEE9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122B3-22D3-084D-8C06-B7604063A6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44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51DAE-2510-224B-98F2-556D0055AA0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CE3D3-37DB-8A45-B284-6CEA63E375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09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0F5EA-3D48-3940-9D54-334DFD7A81A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501A7-6060-1045-BFEA-195E97E3F3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2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6F9E2-8A72-5349-8B0D-AD0DD7AC8F7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1C99A-8A97-5A4F-A244-3EC994B45DF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57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1310B-AB53-DF41-9A49-67CA77C83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BC550-D86F-B244-937E-CAD3F49D9F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34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04F08-EDA7-3E45-BC87-193ECDCEA17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DBDF2-EB85-384C-9F09-3E8177B46E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311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366DC-AF85-3C40-8BAD-88087F42DF3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A2182-B9D7-314B-AE78-249C606D83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80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241C7-A04D-CA4A-8E49-9D39CE0EC1F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FA509-58AD-C744-B47C-F1E022775E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803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A2E51-D377-F74F-96A9-0C4AB2821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ECF1F-F840-C74C-938F-5C0E3B43BB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925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D1E9D-E211-5F4E-B2BF-4213C5CC1D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A00D7-EEDB-7646-8100-AC8B8609AF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987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949F7-8E0B-EC44-81EC-76581A8F325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E3C51-262C-4946-B0D8-A3DC026186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56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F0FEC2ED-2826-994B-A8F6-5B811E90CB9F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9C26D435-096F-B543-8D0A-F0619F1F7B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" charset="-128"/>
          <a:cs typeface="ＭＳ Ｐゴシック" pitchFamily="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" charset="-128"/>
          <a:cs typeface="ＭＳ Ｐゴシック" pitchFamily="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7.xml"/><Relationship Id="rId13" Type="http://schemas.openxmlformats.org/officeDocument/2006/relationships/image" Target="../media/image1.jpeg"/><Relationship Id="rId3" Type="http://schemas.microsoft.com/office/2007/relationships/media" Target="../media/media3.mp4"/><Relationship Id="rId7" Type="http://schemas.openxmlformats.org/officeDocument/2006/relationships/slideLayout" Target="../slideLayouts/slideLayout4.xml"/><Relationship Id="rId12" Type="http://schemas.openxmlformats.org/officeDocument/2006/relationships/image" Target="../media/image3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video" Target="../media/media4.mp4"/><Relationship Id="rId11" Type="http://schemas.openxmlformats.org/officeDocument/2006/relationships/image" Target="../media/image31.png"/><Relationship Id="rId5" Type="http://schemas.microsoft.com/office/2007/relationships/media" Target="../media/media4.mp4"/><Relationship Id="rId10" Type="http://schemas.openxmlformats.org/officeDocument/2006/relationships/image" Target="../media/image30.png"/><Relationship Id="rId4" Type="http://schemas.openxmlformats.org/officeDocument/2006/relationships/video" Target="../media/media3.mp4"/><Relationship Id="rId9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microsoft.com/office/2007/relationships/media" Target="../media/media6.mp4"/><Relationship Id="rId7" Type="http://schemas.openxmlformats.org/officeDocument/2006/relationships/image" Target="../media/image3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5.png"/><Relationship Id="rId5" Type="http://schemas.openxmlformats.org/officeDocument/2006/relationships/slideLayout" Target="../slideLayouts/slideLayout4.xml"/><Relationship Id="rId4" Type="http://schemas.openxmlformats.org/officeDocument/2006/relationships/video" Target="../media/media6.mp4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2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45.png"/><Relationship Id="rId4" Type="http://schemas.openxmlformats.org/officeDocument/2006/relationships/notesSlide" Target="../notesSlides/notesSlide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g"/><Relationship Id="rId3" Type="http://schemas.microsoft.com/office/2007/relationships/media" Target="../media/media12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video" Target="../media/media13.mp4"/><Relationship Id="rId11" Type="http://schemas.openxmlformats.org/officeDocument/2006/relationships/image" Target="../media/image52.png"/><Relationship Id="rId5" Type="http://schemas.microsoft.com/office/2007/relationships/media" Target="../media/media13.mp4"/><Relationship Id="rId10" Type="http://schemas.openxmlformats.org/officeDocument/2006/relationships/image" Target="../media/image51.png"/><Relationship Id="rId4" Type="http://schemas.openxmlformats.org/officeDocument/2006/relationships/video" Target="../media/media12.mp4"/><Relationship Id="rId9" Type="http://schemas.openxmlformats.org/officeDocument/2006/relationships/image" Target="../media/image5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5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4" Type="http://schemas.openxmlformats.org/officeDocument/2006/relationships/image" Target="../media/image5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8.jpg"/><Relationship Id="rId4" Type="http://schemas.microsoft.com/office/2007/relationships/hdphoto" Target="../media/hdphoto1.wdp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8.jpg"/><Relationship Id="rId4" Type="http://schemas.microsoft.com/office/2007/relationships/hdphoto" Target="../media/hdphoto1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jpeg"/><Relationship Id="rId5" Type="http://schemas.microsoft.com/office/2007/relationships/hdphoto" Target="../media/hdphoto2.wdp"/><Relationship Id="rId4" Type="http://schemas.openxmlformats.org/officeDocument/2006/relationships/image" Target="../media/image6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.jpeg"/><Relationship Id="rId4" Type="http://schemas.openxmlformats.org/officeDocument/2006/relationships/image" Target="../media/image6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jpeg"/><Relationship Id="rId5" Type="http://schemas.openxmlformats.org/officeDocument/2006/relationships/hyperlink" Target="http://www.roboticbuilding.eu/" TargetMode="External"/><Relationship Id="rId4" Type="http://schemas.openxmlformats.org/officeDocument/2006/relationships/image" Target="../media/image6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23999" y="1759863"/>
            <a:ext cx="94495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 Black"/>
                <a:cs typeface="Arial Black"/>
              </a:rPr>
              <a:t>  		      </a:t>
            </a:r>
            <a:r>
              <a:rPr lang="en-GB" sz="4200" b="1" i="1" dirty="0">
                <a:solidFill>
                  <a:schemeClr val="bg1">
                    <a:lumMod val="50000"/>
                  </a:schemeClr>
                </a:solidFill>
                <a:latin typeface="Arial Black"/>
                <a:cs typeface="Arial Black"/>
              </a:rPr>
              <a:t>Architecture in the Age of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Robotic Building  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9" name="TextBox 6"/>
          <p:cNvSpPr txBox="1">
            <a:spLocks noChangeArrowheads="1"/>
          </p:cNvSpPr>
          <p:nvPr/>
        </p:nvSpPr>
        <p:spPr bwMode="auto">
          <a:xfrm>
            <a:off x="5770680" y="3694114"/>
            <a:ext cx="1628266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WHAT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61242" y="2837864"/>
            <a:ext cx="42067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Robotic systems integrated in </a:t>
            </a:r>
          </a:p>
          <a:p>
            <a:pPr marL="342900" indent="-342900">
              <a:buAutoNum type="arabicParenBoth"/>
            </a:pPr>
            <a:r>
              <a:rPr lang="en-US" sz="2400" i="1" dirty="0">
                <a:solidFill>
                  <a:srgbClr val="000000"/>
                </a:solidFill>
              </a:rPr>
              <a:t> physically built    		    	    environments &amp;</a:t>
            </a:r>
          </a:p>
          <a:p>
            <a:pPr marL="342900" indent="-342900">
              <a:buAutoNum type="arabicParenBoth"/>
            </a:pPr>
            <a:r>
              <a:rPr lang="en-US" sz="2400" i="1" dirty="0"/>
              <a:t> building processes </a:t>
            </a:r>
          </a:p>
        </p:txBody>
      </p:sp>
      <p:pic>
        <p:nvPicPr>
          <p:cNvPr id="13" name="Picture 10" descr="Picture 2.jpg"/>
          <p:cNvPicPr>
            <a:picLocks noChangeAspect="1"/>
          </p:cNvPicPr>
          <p:nvPr/>
        </p:nvPicPr>
        <p:blipFill>
          <a:blip r:embed="rId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Content Placeholder 12"/>
          <p:cNvSpPr>
            <a:spLocks noGrp="1"/>
          </p:cNvSpPr>
          <p:nvPr>
            <p:ph sz="half" idx="2"/>
          </p:nvPr>
        </p:nvSpPr>
        <p:spPr>
          <a:xfrm>
            <a:off x="2266893" y="5541737"/>
            <a:ext cx="3897406" cy="676328"/>
          </a:xfrm>
          <a:ln w="28575" cmpd="sng">
            <a:noFill/>
          </a:ln>
        </p:spPr>
        <p:txBody>
          <a:bodyPr/>
          <a:lstStyle/>
          <a:p>
            <a:pPr algn="ctr" eaLnBrk="1" hangingPunct="1"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H. Bier @RB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C81C1C-5715-3942-BE8F-EB789C061D31}"/>
              </a:ext>
            </a:extLst>
          </p:cNvPr>
          <p:cNvGrpSpPr/>
          <p:nvPr/>
        </p:nvGrpSpPr>
        <p:grpSpPr>
          <a:xfrm>
            <a:off x="-89285" y="-1331519"/>
            <a:ext cx="11976485" cy="6855512"/>
            <a:chOff x="-89285" y="-1331519"/>
            <a:chExt cx="11976485" cy="6855512"/>
          </a:xfrm>
        </p:grpSpPr>
        <p:pic>
          <p:nvPicPr>
            <p:cNvPr id="16" name="Picture 15" descr="d2ro.jpg">
              <a:extLst>
                <a:ext uri="{FF2B5EF4-FFF2-40B4-BE49-F238E27FC236}">
                  <a16:creationId xmlns:a16="http://schemas.microsoft.com/office/drawing/2014/main" id="{7B8E730B-E9A3-C649-B322-2ECD41E4651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alphaModFix amt="5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3490" r="62184"/>
            <a:stretch/>
          </p:blipFill>
          <p:spPr>
            <a:xfrm>
              <a:off x="8928062" y="-1331519"/>
              <a:ext cx="2959138" cy="6855511"/>
            </a:xfrm>
            <a:prstGeom prst="rect">
              <a:avLst/>
            </a:prstGeom>
          </p:spPr>
        </p:pic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6A03E3-59E7-9848-B582-7EAD1A6C88FD}"/>
                </a:ext>
              </a:extLst>
            </p:cNvPr>
            <p:cNvGrpSpPr/>
            <p:nvPr/>
          </p:nvGrpSpPr>
          <p:grpSpPr>
            <a:xfrm>
              <a:off x="-89285" y="-187567"/>
              <a:ext cx="9960116" cy="5711560"/>
              <a:chOff x="0" y="1260453"/>
              <a:chExt cx="6656218" cy="4725593"/>
            </a:xfrm>
          </p:grpSpPr>
          <p:pic>
            <p:nvPicPr>
              <p:cNvPr id="23" name="Picture 22" descr="RB-D2P- 02.jpg">
                <a:extLst>
                  <a:ext uri="{FF2B5EF4-FFF2-40B4-BE49-F238E27FC236}">
                    <a16:creationId xmlns:a16="http://schemas.microsoft.com/office/drawing/2014/main" id="{CD5C360C-A681-6A48-9C91-826F8EC65BC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>
                <a:alphaModFix amt="3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9898" r="25281"/>
              <a:stretch/>
            </p:blipFill>
            <p:spPr>
              <a:xfrm>
                <a:off x="531036" y="1260453"/>
                <a:ext cx="6125182" cy="4725593"/>
              </a:xfrm>
              <a:prstGeom prst="rect">
                <a:avLst/>
              </a:prstGeom>
            </p:spPr>
          </p:pic>
          <p:pic>
            <p:nvPicPr>
              <p:cNvPr id="24" name="Picture 23" descr="RB-D2P- 02.jpg">
                <a:extLst>
                  <a:ext uri="{FF2B5EF4-FFF2-40B4-BE49-F238E27FC236}">
                    <a16:creationId xmlns:a16="http://schemas.microsoft.com/office/drawing/2014/main" id="{61876DDD-ACC9-0B40-9CA8-B0E343189BA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3289" r="25426"/>
              <a:stretch/>
            </p:blipFill>
            <p:spPr>
              <a:xfrm>
                <a:off x="0" y="1260453"/>
                <a:ext cx="531036" cy="4725593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4212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2ro.jpg"/>
          <p:cNvPicPr>
            <a:picLocks noChangeAspect="1"/>
          </p:cNvPicPr>
          <p:nvPr/>
        </p:nvPicPr>
        <p:blipFill rotWithShape="1">
          <a:blip r:embed="rId3">
            <a:alphaModFix amt="5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490" r="62184"/>
          <a:stretch/>
        </p:blipFill>
        <p:spPr>
          <a:xfrm>
            <a:off x="8928062" y="-1331519"/>
            <a:ext cx="2959138" cy="6855511"/>
          </a:xfrm>
          <a:prstGeom prst="rect">
            <a:avLst/>
          </a:prstGeom>
        </p:spPr>
      </p:pic>
      <p:pic>
        <p:nvPicPr>
          <p:cNvPr id="13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6502400" y="2793260"/>
            <a:ext cx="42067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>
                <a:solidFill>
                  <a:srgbClr val="000000"/>
                </a:solidFill>
              </a:rPr>
              <a:t>Design-to-Robotic-</a:t>
            </a:r>
            <a:r>
              <a:rPr lang="en-US" sz="2400" i="1" dirty="0"/>
              <a:t>Production-Assembly and</a:t>
            </a:r>
          </a:p>
          <a:p>
            <a:endParaRPr lang="en-US" sz="2400" i="1" dirty="0"/>
          </a:p>
          <a:p>
            <a:r>
              <a:rPr lang="en-US" sz="2400" i="1" dirty="0"/>
              <a:t> </a:t>
            </a:r>
            <a:r>
              <a:rPr lang="en-US" sz="2400" i="1" dirty="0">
                <a:solidFill>
                  <a:srgbClr val="000000"/>
                </a:solidFill>
              </a:rPr>
              <a:t>Operation (</a:t>
            </a:r>
            <a:r>
              <a:rPr lang="en-US" sz="2400" b="1" i="1" dirty="0"/>
              <a:t>D2RPA&amp;O)</a:t>
            </a:r>
          </a:p>
          <a:p>
            <a:r>
              <a:rPr lang="en-US" sz="2400" b="1" i="1" dirty="0"/>
              <a:t>          </a:t>
            </a:r>
            <a:endParaRPr lang="en-US" sz="2400" i="1" dirty="0"/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811839" y="3694114"/>
            <a:ext cx="143358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HOW</a:t>
            </a:r>
          </a:p>
        </p:txBody>
      </p:sp>
      <p:grpSp>
        <p:nvGrpSpPr>
          <p:cNvPr id="21" name="Group 20"/>
          <p:cNvGrpSpPr/>
          <p:nvPr/>
        </p:nvGrpSpPr>
        <p:grpSpPr>
          <a:xfrm>
            <a:off x="-89285" y="-187567"/>
            <a:ext cx="9960116" cy="5711560"/>
            <a:chOff x="0" y="1260453"/>
            <a:chExt cx="6656218" cy="4725593"/>
          </a:xfrm>
        </p:grpSpPr>
        <p:pic>
          <p:nvPicPr>
            <p:cNvPr id="22" name="Picture 21" descr="RB-D2P- 02.jpg"/>
            <p:cNvPicPr>
              <a:picLocks noChangeAspect="1"/>
            </p:cNvPicPr>
            <p:nvPr/>
          </p:nvPicPr>
          <p:blipFill rotWithShape="1">
            <a:blip r:embed="rId5">
              <a:alphaModFix amt="3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898" r="25281"/>
            <a:stretch/>
          </p:blipFill>
          <p:spPr>
            <a:xfrm>
              <a:off x="531036" y="1260453"/>
              <a:ext cx="6125182" cy="4725593"/>
            </a:xfrm>
            <a:prstGeom prst="rect">
              <a:avLst/>
            </a:prstGeom>
          </p:spPr>
        </p:pic>
        <p:pic>
          <p:nvPicPr>
            <p:cNvPr id="23" name="Picture 22" descr="RB-D2P- 02.jpg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289" r="25426"/>
            <a:stretch/>
          </p:blipFill>
          <p:spPr>
            <a:xfrm>
              <a:off x="0" y="1260453"/>
              <a:ext cx="531036" cy="4725593"/>
            </a:xfrm>
            <a:prstGeom prst="rect">
              <a:avLst/>
            </a:prstGeom>
          </p:spPr>
        </p:pic>
      </p:grpSp>
      <p:sp>
        <p:nvSpPr>
          <p:cNvPr id="10" name="TextBox 9"/>
          <p:cNvSpPr txBox="1"/>
          <p:nvPr/>
        </p:nvSpPr>
        <p:spPr>
          <a:xfrm>
            <a:off x="1607745" y="929649"/>
            <a:ext cx="11582401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		</a:t>
            </a:r>
          </a:p>
          <a:p>
            <a:pPr algn="just"/>
            <a:r>
              <a:rPr lang="en-GB" sz="4200" b="1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/>
                <a:cs typeface="Arial Black"/>
              </a:rPr>
              <a:t>    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	Robotic Building  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15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746051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C765E7-FEFC-2F4C-B9B6-B032BE89A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637" y="0"/>
            <a:ext cx="115171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075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5BDAA73-D915-0D44-92D7-408C23F6D3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896" y="0"/>
            <a:ext cx="107642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025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1E7D1E-20E0-6D4E-8CAB-EC4C554DA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608" y="0"/>
            <a:ext cx="114407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296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81A8096-7269-FE45-A4AE-394A5698B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3205" y="0"/>
            <a:ext cx="48655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511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469" y="0"/>
            <a:ext cx="4530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317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285179B-E91A-704B-A53A-FFA487A244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094" t="14873" b="43333"/>
          <a:stretch/>
        </p:blipFill>
        <p:spPr>
          <a:xfrm>
            <a:off x="5367309" y="-31259"/>
            <a:ext cx="7151119" cy="6630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84F1C8-27A5-3C41-9B57-EE33894E0D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773" r="6679"/>
          <a:stretch/>
        </p:blipFill>
        <p:spPr>
          <a:xfrm>
            <a:off x="-9391" y="-31259"/>
            <a:ext cx="549579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6910B90-1808-D34D-B3F2-F5E849762AA5}"/>
              </a:ext>
            </a:extLst>
          </p:cNvPr>
          <p:cNvSpPr txBox="1"/>
          <p:nvPr/>
        </p:nvSpPr>
        <p:spPr>
          <a:xfrm>
            <a:off x="3476524" y="1307930"/>
            <a:ext cx="6114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                   INTERACTIVE urban furniture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5C0874-3E36-9B4B-8563-13F66B179CE6}"/>
              </a:ext>
            </a:extLst>
          </p:cNvPr>
          <p:cNvSpPr/>
          <p:nvPr/>
        </p:nvSpPr>
        <p:spPr bwMode="auto">
          <a:xfrm>
            <a:off x="5625291" y="1921095"/>
            <a:ext cx="1951166" cy="402498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28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E40C9BB-27D2-0147-B4B1-A43E61CBBA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0240" y="0"/>
            <a:ext cx="10305736" cy="5029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B9D143-CA04-1C46-8AD3-051D53E9BD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22512" y="-1"/>
            <a:ext cx="7069736" cy="5029201"/>
          </a:xfrm>
          <a:prstGeom prst="rect">
            <a:avLst/>
          </a:prstGeom>
        </p:spPr>
      </p:pic>
      <p:pic>
        <p:nvPicPr>
          <p:cNvPr id="10" name="Picture 10" descr="Picture 2.jpg">
            <a:extLst>
              <a:ext uri="{FF2B5EF4-FFF2-40B4-BE49-F238E27FC236}">
                <a16:creationId xmlns:a16="http://schemas.microsoft.com/office/drawing/2014/main" id="{7BC8D784-2A5E-4846-B43C-FDAB039F0D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04481756-4B99-7A4C-8EE0-8F6043118B94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37344136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E40C9BB-27D2-0147-B4B1-A43E61CBBAD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6100240" y="0"/>
            <a:ext cx="10305736" cy="5029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B9D143-CA04-1C46-8AD3-051D53E9BD3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-522512" y="-1"/>
            <a:ext cx="7069736" cy="5029201"/>
          </a:xfrm>
          <a:prstGeom prst="rect">
            <a:avLst/>
          </a:prstGeom>
        </p:spPr>
      </p:pic>
      <p:pic>
        <p:nvPicPr>
          <p:cNvPr id="10" name="Picture 10" descr="Picture 2.jpg">
            <a:extLst>
              <a:ext uri="{FF2B5EF4-FFF2-40B4-BE49-F238E27FC236}">
                <a16:creationId xmlns:a16="http://schemas.microsoft.com/office/drawing/2014/main" id="{7BC8D784-2A5E-4846-B43C-FDAB039F0D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04481756-4B99-7A4C-8EE0-8F6043118B94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  <p:pic>
        <p:nvPicPr>
          <p:cNvPr id="6" name="Picture 10" descr="Picture 2.jpg">
            <a:extLst>
              <a:ext uri="{FF2B5EF4-FFF2-40B4-BE49-F238E27FC236}">
                <a16:creationId xmlns:a16="http://schemas.microsoft.com/office/drawing/2014/main" id="{062A96E0-A7E6-624E-8C33-0EF7CA6CDD7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C2479E-505D-D94E-A61A-04C10E222404}"/>
              </a:ext>
            </a:extLst>
          </p:cNvPr>
          <p:cNvSpPr txBox="1"/>
          <p:nvPr/>
        </p:nvSpPr>
        <p:spPr>
          <a:xfrm>
            <a:off x="6502400" y="2793260"/>
            <a:ext cx="42067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>
                <a:solidFill>
                  <a:srgbClr val="000000"/>
                </a:solidFill>
              </a:rPr>
              <a:t>Design-to-Robotic-</a:t>
            </a:r>
            <a:r>
              <a:rPr lang="en-US" sz="2400" i="1" dirty="0"/>
              <a:t>Production-Assembly and</a:t>
            </a:r>
          </a:p>
          <a:p>
            <a:endParaRPr lang="en-US" sz="2400" i="1" dirty="0"/>
          </a:p>
          <a:p>
            <a:r>
              <a:rPr lang="en-US" sz="2400" i="1" dirty="0"/>
              <a:t> </a:t>
            </a:r>
            <a:r>
              <a:rPr lang="en-US" sz="2400" i="1" dirty="0">
                <a:solidFill>
                  <a:srgbClr val="000000"/>
                </a:solidFill>
              </a:rPr>
              <a:t>Operation (</a:t>
            </a:r>
            <a:r>
              <a:rPr lang="en-US" sz="2400" b="1" i="1" dirty="0"/>
              <a:t>D2RPA&amp;O)</a:t>
            </a:r>
          </a:p>
          <a:p>
            <a:r>
              <a:rPr lang="en-US" sz="2400" b="1" i="1" dirty="0"/>
              <a:t>          </a:t>
            </a:r>
            <a:endParaRPr lang="en-US" sz="2400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325127-A856-CD41-BFF8-D08269C6D0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11839" y="3694114"/>
            <a:ext cx="143358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HOW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E6326F-5B20-AE4A-AF8C-43D7A18BCE17}"/>
              </a:ext>
            </a:extLst>
          </p:cNvPr>
          <p:cNvSpPr txBox="1"/>
          <p:nvPr/>
        </p:nvSpPr>
        <p:spPr>
          <a:xfrm>
            <a:off x="1523282" y="1669105"/>
            <a:ext cx="914471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</a:t>
            </a: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r>
              <a:rPr lang="en-GB" sz="2800" b="1" i="1" dirty="0">
                <a:latin typeface="Arial Black"/>
                <a:cs typeface="Arial Black"/>
              </a:rPr>
              <a:t>  </a:t>
            </a:r>
            <a:r>
              <a:rPr lang="en-GB" sz="4800" b="1" i="1" dirty="0">
                <a:latin typeface="Arial Black"/>
                <a:cs typeface="Arial Black"/>
              </a:rPr>
              <a:t>		Robotic Building 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518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D:\Dropbox\Camera Uploads\2014-09-16 19.47.2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87" r="1961"/>
          <a:stretch/>
        </p:blipFill>
        <p:spPr bwMode="auto">
          <a:xfrm>
            <a:off x="3152430" y="838824"/>
            <a:ext cx="6067461" cy="51336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3166072" y="838824"/>
            <a:ext cx="8748713" cy="5148082"/>
            <a:chOff x="0" y="1219382"/>
            <a:chExt cx="8748713" cy="5148082"/>
          </a:xfrm>
        </p:grpSpPr>
        <p:pic>
          <p:nvPicPr>
            <p:cNvPr id="3" name="Picture 2" descr="D:\Dropbox\Camera Uploads\2014-09-16 19.47.24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612" r="1961"/>
            <a:stretch/>
          </p:blipFill>
          <p:spPr bwMode="auto">
            <a:xfrm>
              <a:off x="0" y="1219382"/>
              <a:ext cx="6067461" cy="514808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1" name="Group 60"/>
            <p:cNvGrpSpPr/>
            <p:nvPr/>
          </p:nvGrpSpPr>
          <p:grpSpPr>
            <a:xfrm>
              <a:off x="1935088" y="1219382"/>
              <a:ext cx="6813625" cy="4929965"/>
              <a:chOff x="1935088" y="1219382"/>
              <a:chExt cx="6813625" cy="4929965"/>
            </a:xfrm>
          </p:grpSpPr>
          <p:pic>
            <p:nvPicPr>
              <p:cNvPr id="15" name="Picture 4" descr="D:\Dropbox\Camera Uploads\2014-09-18 20.55.34.jp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4048" t="59284" r="57374" b="7293"/>
              <a:stretch/>
            </p:blipFill>
            <p:spPr bwMode="auto">
              <a:xfrm>
                <a:off x="4485351" y="1630641"/>
                <a:ext cx="2363207" cy="20537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Rectangle 15"/>
              <p:cNvSpPr/>
              <p:nvPr/>
            </p:nvSpPr>
            <p:spPr>
              <a:xfrm>
                <a:off x="4485351" y="1219383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Parametric Materially informed Digital Model</a:t>
                </a:r>
              </a:p>
            </p:txBody>
          </p:sp>
          <p:pic>
            <p:nvPicPr>
              <p:cNvPr id="5122" name="Picture 2" descr="D:\Dropbox\Camera Uploads\2014-09-18 20.28.05.jp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866" t="8320" r="19442" b="25154"/>
              <a:stretch/>
            </p:blipFill>
            <p:spPr bwMode="auto">
              <a:xfrm rot="5400000">
                <a:off x="6929823" y="1865546"/>
                <a:ext cx="2053796" cy="15839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Rectangle 17"/>
              <p:cNvSpPr/>
              <p:nvPr/>
            </p:nvSpPr>
            <p:spPr>
              <a:xfrm>
                <a:off x="7164729" y="1219384"/>
                <a:ext cx="1583984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Micro Controller Unit</a:t>
                </a:r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1943966" y="1219384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Mounted end Effector / Tool</a:t>
                </a:r>
              </a:p>
            </p:txBody>
          </p:sp>
          <p:sp>
            <p:nvSpPr>
              <p:cNvPr id="2" name="Rectangle 1"/>
              <p:cNvSpPr/>
              <p:nvPr/>
            </p:nvSpPr>
            <p:spPr>
              <a:xfrm>
                <a:off x="1935088" y="1640418"/>
                <a:ext cx="1583984" cy="2053797"/>
              </a:xfrm>
              <a:prstGeom prst="rect">
                <a:avLst/>
              </a:prstGeom>
              <a:solidFill>
                <a:srgbClr val="00B0F0">
                  <a:alpha val="12000"/>
                </a:srgbClr>
              </a:solidFill>
              <a:ln>
                <a:solidFill>
                  <a:schemeClr val="bg1">
                    <a:lumMod val="50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4485351" y="4001894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Controller &amp;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 Teach Pendant Unit </a:t>
                </a:r>
              </a:p>
            </p:txBody>
          </p:sp>
          <p:pic>
            <p:nvPicPr>
              <p:cNvPr id="5124" name="Picture 4" descr="http://media.exapro.com/product/2014/01/P40106104/0adf1dc65eeec648822c9a678ac705ae/abb-irb-1600-industrial-robot-with-warranty-p40106104_6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99992" y="4387208"/>
                <a:ext cx="2348566" cy="17621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28" name="Picture 8" descr="http://www.globalrobotparts.de/var/site_storage_global/storage/images/reservdelar-till-robotar/reservdelar-till-styrskaap/programmeringsenheter/programmeringsenhet-irc5-3hac028357-001/5858-36-swe-SE/Programmeringsenhet-IRC5-3HAC028357-001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00442" y="5286775"/>
                <a:ext cx="1150096" cy="8625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23" name="Elbow Connector 22"/>
              <p:cNvCxnSpPr>
                <a:stCxn id="16" idx="0"/>
                <a:endCxn id="18" idx="0"/>
              </p:cNvCxnSpPr>
              <p:nvPr/>
            </p:nvCxnSpPr>
            <p:spPr>
              <a:xfrm rot="16200000" flipH="1">
                <a:off x="6812332" y="74995"/>
                <a:ext cx="1" cy="2288776"/>
              </a:xfrm>
              <a:prstGeom prst="bentConnector3">
                <a:avLst>
                  <a:gd name="adj1" fmla="val -2286000000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Elbow Connector 27"/>
              <p:cNvCxnSpPr>
                <a:stCxn id="18" idx="3"/>
              </p:cNvCxnSpPr>
              <p:nvPr/>
            </p:nvCxnSpPr>
            <p:spPr>
              <a:xfrm flipH="1">
                <a:off x="3519072" y="1425013"/>
                <a:ext cx="5229641" cy="12700"/>
              </a:xfrm>
              <a:prstGeom prst="bentConnector5">
                <a:avLst>
                  <a:gd name="adj1" fmla="val -4371"/>
                  <a:gd name="adj2" fmla="val -6984173"/>
                  <a:gd name="adj3" fmla="val 8687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Elbow Connector 32"/>
              <p:cNvCxnSpPr>
                <a:stCxn id="18" idx="3"/>
                <a:endCxn id="22" idx="3"/>
              </p:cNvCxnSpPr>
              <p:nvPr/>
            </p:nvCxnSpPr>
            <p:spPr>
              <a:xfrm flipH="1">
                <a:off x="6850538" y="1425013"/>
                <a:ext cx="1898175" cy="2782510"/>
              </a:xfrm>
              <a:prstGeom prst="bentConnector3">
                <a:avLst>
                  <a:gd name="adj1" fmla="val -12043"/>
                </a:avLst>
              </a:prstGeom>
              <a:ln w="28575" cap="sq">
                <a:solidFill>
                  <a:schemeClr val="bg1"/>
                </a:solidFill>
                <a:prstDash val="sysDot"/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>
                <a:stCxn id="16" idx="0"/>
                <a:endCxn id="22" idx="3"/>
              </p:cNvCxnSpPr>
              <p:nvPr/>
            </p:nvCxnSpPr>
            <p:spPr>
              <a:xfrm rot="16200000" flipH="1">
                <a:off x="4765171" y="2122157"/>
                <a:ext cx="2988140" cy="1182593"/>
              </a:xfrm>
              <a:prstGeom prst="bentConnector4">
                <a:avLst>
                  <a:gd name="adj1" fmla="val -13069"/>
                  <a:gd name="adj2" fmla="val 11933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Elbow Connector 39"/>
              <p:cNvCxnSpPr>
                <a:stCxn id="22" idx="2"/>
                <a:endCxn id="19" idx="3"/>
              </p:cNvCxnSpPr>
              <p:nvPr/>
            </p:nvCxnSpPr>
            <p:spPr>
              <a:xfrm rot="5400000" flipH="1">
                <a:off x="3099440" y="1844646"/>
                <a:ext cx="2988138" cy="2148873"/>
              </a:xfrm>
              <a:prstGeom prst="bentConnector4">
                <a:avLst>
                  <a:gd name="adj1" fmla="val -7650"/>
                  <a:gd name="adj2" fmla="val 7751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Rectangle 51"/>
              <p:cNvSpPr/>
              <p:nvPr/>
            </p:nvSpPr>
            <p:spPr>
              <a:xfrm>
                <a:off x="1943966" y="4001893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Motion 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tool path</a:t>
                </a:r>
              </a:p>
            </p:txBody>
          </p:sp>
          <p:pic>
            <p:nvPicPr>
              <p:cNvPr id="51" name="Picture 50" descr="material robot setup.jpg"/>
              <p:cNvPicPr>
                <a:picLocks noChangeAspect="1"/>
              </p:cNvPicPr>
              <p:nvPr/>
            </p:nvPicPr>
            <p:blipFill rotWithShape="1">
              <a:blip r:embed="rId8" cstate="print"/>
              <a:srcRect l="1308" r="-1"/>
              <a:stretch/>
            </p:blipFill>
            <p:spPr>
              <a:xfrm>
                <a:off x="1935088" y="4383011"/>
                <a:ext cx="1581961" cy="1766336"/>
              </a:xfrm>
              <a:prstGeom prst="rect">
                <a:avLst/>
              </a:prstGeom>
            </p:spPr>
          </p:pic>
          <p:cxnSp>
            <p:nvCxnSpPr>
              <p:cNvPr id="53" name="Elbow Connector 52"/>
              <p:cNvCxnSpPr>
                <a:stCxn id="22" idx="0"/>
                <a:endCxn id="52" idx="3"/>
              </p:cNvCxnSpPr>
              <p:nvPr/>
            </p:nvCxnSpPr>
            <p:spPr>
              <a:xfrm rot="16200000" flipH="1" flipV="1">
                <a:off x="4490695" y="3030271"/>
                <a:ext cx="205628" cy="2148873"/>
              </a:xfrm>
              <a:prstGeom prst="bentConnector4">
                <a:avLst>
                  <a:gd name="adj1" fmla="val -111172"/>
                  <a:gd name="adj2" fmla="val 6512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Elbow Connector 56"/>
              <p:cNvCxnSpPr>
                <a:stCxn id="52" idx="0"/>
                <a:endCxn id="19" idx="3"/>
              </p:cNvCxnSpPr>
              <p:nvPr/>
            </p:nvCxnSpPr>
            <p:spPr>
              <a:xfrm rot="5400000" flipH="1" flipV="1">
                <a:off x="1836855" y="2319677"/>
                <a:ext cx="2576880" cy="787553"/>
              </a:xfrm>
              <a:prstGeom prst="bentConnector4">
                <a:avLst>
                  <a:gd name="adj1" fmla="val 6046"/>
                  <a:gd name="adj2" fmla="val 12902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5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E6C5BFBC-952F-9D47-AFF8-5482383CF584}"/>
              </a:ext>
            </a:extLst>
          </p:cNvPr>
          <p:cNvSpPr txBox="1"/>
          <p:nvPr/>
        </p:nvSpPr>
        <p:spPr>
          <a:xfrm>
            <a:off x="88815" y="134928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D2RP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33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D:\Dropbox\Camera Uploads\2014-10-02 19.29.1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17" t="10640" r="31841"/>
          <a:stretch/>
        </p:blipFill>
        <p:spPr bwMode="auto">
          <a:xfrm rot="16200000">
            <a:off x="10673186" y="1835151"/>
            <a:ext cx="761216" cy="22481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s://fbcdn-sphotos-b-a.akamaihd.net/hphotos-ak-xfp1/v/t1.0-9/10698688_10152769017063909_8239640212259779461_n.jpg?oh=bc69773bce9fad1102896ce9445e196e&amp;oe=54DA8923&amp;__gda__=1424849990_cc482efd02b0f4ccb8eaa3f657217f3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74" t="44053" r="1" b="3236"/>
          <a:stretch/>
        </p:blipFill>
        <p:spPr bwMode="auto">
          <a:xfrm rot="10800000">
            <a:off x="9929692" y="3339858"/>
            <a:ext cx="2253950" cy="15992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D:\Dropbox\Camera Uploads\2014-10-07 22.13.3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45" t="52639" r="25000" b="23194"/>
          <a:stretch/>
        </p:blipFill>
        <p:spPr bwMode="auto">
          <a:xfrm rot="16200000">
            <a:off x="10578331" y="1721970"/>
            <a:ext cx="990662" cy="22536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376" r="16225" b="50905"/>
          <a:stretch/>
        </p:blipFill>
        <p:spPr>
          <a:xfrm rot="10800000">
            <a:off x="9946840" y="899846"/>
            <a:ext cx="2276475" cy="1590533"/>
          </a:xfrm>
          <a:prstGeom prst="rect">
            <a:avLst/>
          </a:prstGeom>
        </p:spPr>
      </p:pic>
      <p:pic>
        <p:nvPicPr>
          <p:cNvPr id="13" name="Picture 2" descr="D:\Dropbox\Camera Uploads\2014-09-29 15.52.3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485" y="820615"/>
            <a:ext cx="4118540" cy="41185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-9390" y="281354"/>
            <a:ext cx="5819125" cy="4708323"/>
            <a:chOff x="0" y="1423991"/>
            <a:chExt cx="3896921" cy="3565686"/>
          </a:xfrm>
        </p:grpSpPr>
        <p:pic>
          <p:nvPicPr>
            <p:cNvPr id="11" name="Picture 10" descr="CUSTOMIZABLE NOZZELS.jpg"/>
            <p:cNvPicPr>
              <a:picLocks noChangeAspect="1"/>
            </p:cNvPicPr>
            <p:nvPr/>
          </p:nvPicPr>
          <p:blipFill rotWithShape="1">
            <a:blip r:embed="rId8" cstate="print"/>
            <a:srcRect l="42563" r="1"/>
            <a:stretch/>
          </p:blipFill>
          <p:spPr>
            <a:xfrm>
              <a:off x="0" y="1423991"/>
              <a:ext cx="3896921" cy="3565686"/>
            </a:xfrm>
            <a:prstGeom prst="rect">
              <a:avLst/>
            </a:prstGeom>
          </p:spPr>
        </p:pic>
        <p:sp>
          <p:nvSpPr>
            <p:cNvPr id="2" name="Rectangle 1"/>
            <p:cNvSpPr/>
            <p:nvPr/>
          </p:nvSpPr>
          <p:spPr>
            <a:xfrm>
              <a:off x="2573867" y="2387600"/>
              <a:ext cx="880533" cy="2580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898293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SC2.0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9655" t="22076" r="12278" b="7104"/>
          <a:stretch/>
        </p:blipFill>
        <p:spPr>
          <a:xfrm>
            <a:off x="1070619" y="-54864"/>
            <a:ext cx="10160239" cy="6912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89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" y="562708"/>
            <a:ext cx="12225044" cy="4570110"/>
          </a:xfrm>
          <a:prstGeom prst="rect">
            <a:avLst/>
          </a:prstGeom>
        </p:spPr>
      </p:pic>
      <p:pic>
        <p:nvPicPr>
          <p:cNvPr id="4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7094108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2199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4"/>
          <a:stretch/>
        </p:blipFill>
        <p:spPr>
          <a:xfrm>
            <a:off x="-46984" y="559401"/>
            <a:ext cx="12238984" cy="4545562"/>
          </a:xfrm>
          <a:prstGeom prst="rect">
            <a:avLst/>
          </a:prstGeom>
        </p:spPr>
      </p:pic>
      <p:pic>
        <p:nvPicPr>
          <p:cNvPr id="4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77A344-1EBC-8742-A769-08DE1F5247A2}"/>
              </a:ext>
            </a:extLst>
          </p:cNvPr>
          <p:cNvSpPr txBox="1"/>
          <p:nvPr/>
        </p:nvSpPr>
        <p:spPr>
          <a:xfrm>
            <a:off x="5280223" y="4736930"/>
            <a:ext cx="6114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1362242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smostafavi\Downloads\IMG_0263.JPG">
            <a:extLst>
              <a:ext uri="{FF2B5EF4-FFF2-40B4-BE49-F238E27FC236}">
                <a16:creationId xmlns:a16="http://schemas.microsoft.com/office/drawing/2014/main" id="{76840179-D3EE-5C4A-B4C0-7BB57253CC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86" r="2011" b="10635"/>
          <a:stretch/>
        </p:blipFill>
        <p:spPr bwMode="auto">
          <a:xfrm rot="5400000">
            <a:off x="-725345" y="1823121"/>
            <a:ext cx="3381090" cy="193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G_0290.MOV">
            <a:hlinkClick r:id="" action="ppaction://media"/>
            <a:extLst>
              <a:ext uri="{FF2B5EF4-FFF2-40B4-BE49-F238E27FC236}">
                <a16:creationId xmlns:a16="http://schemas.microsoft.com/office/drawing/2014/main" id="{5EBC057F-1BB1-2E43-8642-1FCBCF755E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0"/>
          <a:srcRect b="33556"/>
          <a:stretch/>
        </p:blipFill>
        <p:spPr>
          <a:xfrm>
            <a:off x="1930400" y="1097776"/>
            <a:ext cx="2834937" cy="3381089"/>
          </a:xfrm>
          <a:prstGeom prst="rect">
            <a:avLst/>
          </a:prstGeom>
        </p:spPr>
      </p:pic>
      <p:pic>
        <p:nvPicPr>
          <p:cNvPr id="7" name="IMG_8153.MOV">
            <a:hlinkClick r:id="" action="ppaction://media"/>
            <a:extLst>
              <a:ext uri="{FF2B5EF4-FFF2-40B4-BE49-F238E27FC236}">
                <a16:creationId xmlns:a16="http://schemas.microsoft.com/office/drawing/2014/main" id="{66FAC302-318C-814D-B2F0-A7C0C5C52E7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877941" y="1097775"/>
            <a:ext cx="2046253" cy="3381089"/>
          </a:xfrm>
          <a:prstGeom prst="rect">
            <a:avLst/>
          </a:prstGeom>
        </p:spPr>
      </p:pic>
      <p:pic>
        <p:nvPicPr>
          <p:cNvPr id="2" name="Online Media 1" descr="MVI_9220.mp4">
            <a:hlinkClick r:id="" action="ppaction://media"/>
            <a:extLst>
              <a:ext uri="{FF2B5EF4-FFF2-40B4-BE49-F238E27FC236}">
                <a16:creationId xmlns:a16="http://schemas.microsoft.com/office/drawing/2014/main" id="{024F2E84-A2AF-BA4A-AC4A-8C4776D4DA7C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2"/>
          <a:srcRect l="26442" t="7312" r="13118" b="22469"/>
          <a:stretch/>
        </p:blipFill>
        <p:spPr>
          <a:xfrm>
            <a:off x="7426665" y="1076209"/>
            <a:ext cx="5136067" cy="3381089"/>
          </a:xfrm>
          <a:prstGeom prst="rect">
            <a:avLst/>
          </a:prstGeom>
        </p:spPr>
      </p:pic>
      <p:pic>
        <p:nvPicPr>
          <p:cNvPr id="9" name="Picture 10" descr="Picture 2.jpg">
            <a:extLst>
              <a:ext uri="{FF2B5EF4-FFF2-40B4-BE49-F238E27FC236}">
                <a16:creationId xmlns:a16="http://schemas.microsoft.com/office/drawing/2014/main" id="{4C8EE558-367D-F747-AB88-9E59950D985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1023ADAE-88C7-7646-BF6A-29E8E4E2DBF4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366072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12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124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00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22727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0">
                <p:cTn id="2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OBOT PATHS ALL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6" r="54197"/>
          <a:stretch/>
        </p:blipFill>
        <p:spPr>
          <a:xfrm>
            <a:off x="4047267" y="-85385"/>
            <a:ext cx="3969433" cy="4605231"/>
          </a:xfrm>
          <a:prstGeom prst="rect">
            <a:avLst/>
          </a:prstGeom>
        </p:spPr>
      </p:pic>
      <p:pic>
        <p:nvPicPr>
          <p:cNvPr id="7" name="Picture 6" descr="ROBOT PATHS ALL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691" t="29861" b="2870"/>
          <a:stretch/>
        </p:blipFill>
        <p:spPr>
          <a:xfrm>
            <a:off x="-70339" y="-58610"/>
            <a:ext cx="4117606" cy="4578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280223" y="4736930"/>
            <a:ext cx="6114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                   OPTIMISATION </a:t>
            </a:r>
          </a:p>
        </p:txBody>
      </p:sp>
      <p:sp>
        <p:nvSpPr>
          <p:cNvPr id="11" name="Rectangle 10"/>
          <p:cNvSpPr/>
          <p:nvPr/>
        </p:nvSpPr>
        <p:spPr bwMode="auto">
          <a:xfrm>
            <a:off x="7461646" y="5350095"/>
            <a:ext cx="2095309" cy="402497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pic>
        <p:nvPicPr>
          <p:cNvPr id="3" name="Picture 2" descr="ROBOT PATHS ALL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00" r="29997"/>
          <a:stretch/>
        </p:blipFill>
        <p:spPr>
          <a:xfrm>
            <a:off x="7774114" y="-54013"/>
            <a:ext cx="4369109" cy="4605231"/>
          </a:xfrm>
          <a:prstGeom prst="rect">
            <a:avLst/>
          </a:prstGeom>
        </p:spPr>
      </p:pic>
      <p:pic>
        <p:nvPicPr>
          <p:cNvPr id="10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1990512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illi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5994158"/>
          </a:xfrm>
          <a:prstGeom prst="rect">
            <a:avLst/>
          </a:prstGeom>
        </p:spPr>
      </p:pic>
      <p:pic>
        <p:nvPicPr>
          <p:cNvPr id="5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(14-18)</a:t>
            </a:r>
          </a:p>
        </p:txBody>
      </p:sp>
    </p:spTree>
    <p:extLst>
      <p:ext uri="{BB962C8B-B14F-4D97-AF65-F5344CB8AC3E}">
        <p14:creationId xmlns:p14="http://schemas.microsoft.com/office/powerpoint/2010/main" val="339045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742267" y="59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8" name="GSM-3-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27421" t="5806" r="40530" b="43235"/>
          <a:stretch/>
        </p:blipFill>
        <p:spPr>
          <a:xfrm>
            <a:off x="-21600" y="0"/>
            <a:ext cx="5696374" cy="5094712"/>
          </a:xfrm>
          <a:prstGeom prst="rect">
            <a:avLst/>
          </a:prstGeom>
        </p:spPr>
      </p:pic>
      <p:pic>
        <p:nvPicPr>
          <p:cNvPr id="10" name="GSM-3-2.mp4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27420"/>
          <a:stretch/>
        </p:blipFill>
        <p:spPr>
          <a:xfrm>
            <a:off x="5606780" y="-31803"/>
            <a:ext cx="6593704" cy="5110195"/>
          </a:xfrm>
          <a:prstGeom prst="rect">
            <a:avLst/>
          </a:prstGeom>
        </p:spPr>
      </p:pic>
      <p:pic>
        <p:nvPicPr>
          <p:cNvPr id="11" name="Picture 10" descr="Picture 2.jpg"/>
          <p:cNvPicPr>
            <a:picLocks noChangeAspect="1"/>
          </p:cNvPicPr>
          <p:nvPr/>
        </p:nvPicPr>
        <p:blipFill>
          <a:blip r:embed="rId8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168599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85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80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ound Scattering on Shap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36" y="0"/>
            <a:ext cx="12186064" cy="601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98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7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SM-3-5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94" r="60873"/>
          <a:stretch/>
        </p:blipFill>
        <p:spPr>
          <a:xfrm>
            <a:off x="4884705" y="-2292513"/>
            <a:ext cx="7307295" cy="7714949"/>
          </a:xfrm>
          <a:prstGeom prst="rect">
            <a:avLst/>
          </a:prstGeom>
        </p:spPr>
      </p:pic>
      <p:pic>
        <p:nvPicPr>
          <p:cNvPr id="2" name="Picture 1" descr="GSM-3-2.pd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0" t="5119" r="47868" b="62165"/>
          <a:stretch/>
        </p:blipFill>
        <p:spPr>
          <a:xfrm flipH="1">
            <a:off x="1113783" y="1564961"/>
            <a:ext cx="4427415" cy="550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2104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:\2016\Design_Research\19_FABRICATE_2017\03_3Dinmentional 2D\Screenshot 2016-07-21 13.15.28.pn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72"/>
          <a:stretch/>
        </p:blipFill>
        <p:spPr bwMode="auto">
          <a:xfrm>
            <a:off x="281354" y="1"/>
            <a:ext cx="5606047" cy="66585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="" xmlns:a14="http://schemas.microsoft.com/office/drawing/2010/main"/>
            </a:ext>
          </a:extLst>
        </p:spPr>
      </p:pic>
      <p:pic>
        <p:nvPicPr>
          <p:cNvPr id="6" name="Picture 5" descr="D:\Dropbox\Screenshots\Screenshot 2016-07-24 13.34.27.pn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" r="31380"/>
          <a:stretch/>
        </p:blipFill>
        <p:spPr bwMode="auto">
          <a:xfrm>
            <a:off x="5627076" y="1"/>
            <a:ext cx="6918151" cy="685799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=""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360347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091" y="0"/>
            <a:ext cx="13330168" cy="4702591"/>
          </a:xfrm>
          <a:prstGeom prst="rect">
            <a:avLst/>
          </a:prstGeom>
        </p:spPr>
      </p:pic>
      <p:pic>
        <p:nvPicPr>
          <p:cNvPr id="5" name="Picture 4" descr="Picture 2.jpg"/>
          <p:cNvPicPr>
            <a:picLocks noChangeAspect="1"/>
          </p:cNvPicPr>
          <p:nvPr/>
        </p:nvPicPr>
        <p:blipFill>
          <a:blip r:embed="rId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10987410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chosphere Impressio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3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84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2ro.jpg"/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490" r="50162"/>
          <a:stretch/>
        </p:blipFill>
        <p:spPr>
          <a:xfrm>
            <a:off x="4811521" y="-10800"/>
            <a:ext cx="3907404" cy="68688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194977" y="4760453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 INTERACTION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7697422" y="5388165"/>
            <a:ext cx="1966235" cy="360167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pic>
        <p:nvPicPr>
          <p:cNvPr id="7" name="Picture 6" descr="D:\Dropbox\Screenshots\Screenshot 2016-07-24 13.34.27.pn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" r="31380"/>
          <a:stretch/>
        </p:blipFill>
        <p:spPr bwMode="auto">
          <a:xfrm>
            <a:off x="8718925" y="1"/>
            <a:ext cx="3826302" cy="379303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=""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8665E1-E7F6-A74D-893C-293778045A3B}"/>
              </a:ext>
            </a:extLst>
          </p:cNvPr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D2RO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8136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2RP&amp;O Msc2 - Spring 2017 - Group 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97452" y="-16317"/>
            <a:ext cx="12289452" cy="691281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257797" y="5331365"/>
            <a:ext cx="52578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solidFill>
                  <a:schemeClr val="bg1">
                    <a:lumMod val="85000"/>
                  </a:schemeClr>
                </a:solidFill>
                <a:latin typeface="Verdana"/>
                <a:cs typeface="Verdana"/>
              </a:rPr>
              <a:t>Additive porosity accommodating smart devices (RB @TUD 17-1</a:t>
            </a:r>
            <a:r>
              <a:rPr lang="is-IS" sz="2000" i="1" dirty="0">
                <a:solidFill>
                  <a:schemeClr val="bg1">
                    <a:lumMod val="85000"/>
                  </a:schemeClr>
                </a:solidFill>
                <a:latin typeface="Verdana"/>
                <a:cs typeface="Verdana"/>
              </a:rPr>
              <a:t>)</a:t>
            </a:r>
            <a:endParaRPr lang="en-GB" sz="2000" i="1" dirty="0">
              <a:solidFill>
                <a:schemeClr val="bg1">
                  <a:lumMod val="85000"/>
                </a:schemeClr>
              </a:solidFill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71934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9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40909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80419_roogotfl_robotic-building-dia_d2rp_bnkemper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310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5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34848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688"/>
          <a:stretch/>
        </p:blipFill>
        <p:spPr>
          <a:xfrm>
            <a:off x="1" y="0"/>
            <a:ext cx="7995138" cy="6022933"/>
          </a:xfrm>
          <a:prstGeom prst="rect">
            <a:avLst/>
          </a:prstGeom>
        </p:spPr>
      </p:pic>
      <p:pic>
        <p:nvPicPr>
          <p:cNvPr id="6" name="Picture 5" descr="d2ro.jpg"/>
          <p:cNvPicPr>
            <a:picLocks noChangeAspect="1"/>
          </p:cNvPicPr>
          <p:nvPr/>
        </p:nvPicPr>
        <p:blipFill rotWithShape="1">
          <a:blip r:embed="rId4">
            <a:alphaModFix amt="5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490" r="62184"/>
          <a:stretch/>
        </p:blipFill>
        <p:spPr>
          <a:xfrm>
            <a:off x="8262780" y="-856445"/>
            <a:ext cx="3020041" cy="6996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57797" y="5331366"/>
            <a:ext cx="52578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Verdana"/>
                <a:cs typeface="Verdana"/>
              </a:rPr>
              <a:t>D2RP&amp;O implies that buildings and building </a:t>
            </a:r>
            <a:r>
              <a:rPr lang="en-US" sz="2000" i="1" dirty="0" err="1">
                <a:latin typeface="Verdana"/>
                <a:cs typeface="Verdana"/>
              </a:rPr>
              <a:t>porocesses</a:t>
            </a:r>
            <a:r>
              <a:rPr lang="en-US" sz="2000" i="1" dirty="0">
                <a:latin typeface="Verdana"/>
                <a:cs typeface="Verdana"/>
              </a:rPr>
              <a:t> are imbued with ICT and robotics</a:t>
            </a:r>
            <a:endParaRPr lang="en-GB" sz="2000" i="1" dirty="0">
              <a:latin typeface="Verdana"/>
              <a:cs typeface="Verdana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5257798" y="5986528"/>
            <a:ext cx="2292249" cy="360500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0054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a5-2.pdf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75" b="4937"/>
          <a:stretch/>
        </p:blipFill>
        <p:spPr>
          <a:xfrm>
            <a:off x="1241134" y="0"/>
            <a:ext cx="9781166" cy="7010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257797" y="5703891"/>
            <a:ext cx="52578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Geometry/material/actuation</a:t>
            </a:r>
          </a:p>
        </p:txBody>
      </p:sp>
    </p:spTree>
    <p:extLst>
      <p:ext uri="{BB962C8B-B14F-4D97-AF65-F5344CB8AC3E}">
        <p14:creationId xmlns:p14="http://schemas.microsoft.com/office/powerpoint/2010/main" val="1126881035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a5-1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17" r="11158" b="16543"/>
          <a:stretch/>
        </p:blipFill>
        <p:spPr>
          <a:xfrm>
            <a:off x="1210142" y="0"/>
            <a:ext cx="94509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272352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warmscap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1"/>
            <a:ext cx="6602462" cy="9344425"/>
          </a:xfrm>
          <a:prstGeom prst="rect">
            <a:avLst/>
          </a:prstGeom>
        </p:spPr>
      </p:pic>
      <p:pic>
        <p:nvPicPr>
          <p:cNvPr id="3" name="MVI_4648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18400" y="0"/>
            <a:ext cx="3149600" cy="1771650"/>
          </a:xfrm>
          <a:prstGeom prst="rect">
            <a:avLst/>
          </a:prstGeom>
        </p:spPr>
      </p:pic>
      <p:pic>
        <p:nvPicPr>
          <p:cNvPr id="4" name="SS-2.mp4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518401" y="1905001"/>
            <a:ext cx="3149599" cy="1771649"/>
          </a:xfrm>
          <a:prstGeom prst="rect">
            <a:avLst/>
          </a:prstGeom>
        </p:spPr>
      </p:pic>
      <p:pic>
        <p:nvPicPr>
          <p:cNvPr id="5" name="SS-4.mp4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518399" y="3816028"/>
            <a:ext cx="3149600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0958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333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47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812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7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B-15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2593" t="6708" r="12593" b="6378"/>
          <a:stretch/>
        </p:blipFill>
        <p:spPr>
          <a:xfrm>
            <a:off x="853122" y="0"/>
            <a:ext cx="104948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6693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0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42424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64" t="23818" r="24030" b="21273"/>
          <a:stretch/>
        </p:blipFill>
        <p:spPr>
          <a:xfrm>
            <a:off x="888308" y="0"/>
            <a:ext cx="10412739" cy="685799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D2RA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066219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2RA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7526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27273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5376597"/>
          </a:xfrm>
          <a:prstGeom prst="rect">
            <a:avLst/>
          </a:prstGeom>
        </p:spPr>
      </p:pic>
      <p:pic>
        <p:nvPicPr>
          <p:cNvPr id="4" name="Picture 3" descr="Picture 2.jpg"/>
          <p:cNvPicPr>
            <a:picLocks noChangeAspect="1"/>
          </p:cNvPicPr>
          <p:nvPr/>
        </p:nvPicPr>
        <p:blipFill>
          <a:blip r:embed="rId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383711339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480" y="1"/>
            <a:ext cx="12340646" cy="5442148"/>
          </a:xfrm>
          <a:prstGeom prst="rect">
            <a:avLst/>
          </a:prstGeom>
        </p:spPr>
      </p:pic>
      <p:sp>
        <p:nvSpPr>
          <p:cNvPr id="4" name="TextBox 6"/>
          <p:cNvSpPr txBox="1">
            <a:spLocks noChangeArrowheads="1"/>
          </p:cNvSpPr>
          <p:nvPr/>
        </p:nvSpPr>
        <p:spPr bwMode="auto">
          <a:xfrm>
            <a:off x="5770680" y="3694114"/>
            <a:ext cx="142218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NEXT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61242" y="2837865"/>
            <a:ext cx="4206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Human-robot collaboration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D2RPA&amp;O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8" name="Picture 7" descr="Picture 2.jpg"/>
          <p:cNvPicPr>
            <a:picLocks noChangeAspect="1"/>
          </p:cNvPicPr>
          <p:nvPr/>
        </p:nvPicPr>
        <p:blipFill>
          <a:blip r:embed="rId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1296627523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72"/>
          <a:stretch/>
        </p:blipFill>
        <p:spPr>
          <a:xfrm>
            <a:off x="7938455" y="0"/>
            <a:ext cx="4253546" cy="687249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8" y="1"/>
            <a:ext cx="7877906" cy="68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8865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72"/>
          <a:stretch/>
        </p:blipFill>
        <p:spPr>
          <a:xfrm>
            <a:off x="7938455" y="0"/>
            <a:ext cx="4253546" cy="687249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8" y="1"/>
            <a:ext cx="7877906" cy="6872492"/>
          </a:xfrm>
          <a:prstGeom prst="rect">
            <a:avLst/>
          </a:prstGeom>
        </p:spPr>
      </p:pic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5964238" y="3700210"/>
            <a:ext cx="142218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NEXT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58707" y="5363133"/>
            <a:ext cx="3856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Autarkic kite-powered D2RP</a:t>
            </a:r>
          </a:p>
        </p:txBody>
      </p:sp>
      <p:sp>
        <p:nvSpPr>
          <p:cNvPr id="10" name="Rectangle 9"/>
          <p:cNvSpPr/>
          <p:nvPr/>
        </p:nvSpPr>
        <p:spPr bwMode="auto">
          <a:xfrm>
            <a:off x="7863448" y="5410025"/>
            <a:ext cx="2526044" cy="374722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11026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18389A-5C3F-8C4E-B7EA-E559A4DCF8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0849" y="-475580"/>
            <a:ext cx="7106398" cy="8188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419520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198"/>
          <a:stretch/>
        </p:blipFill>
        <p:spPr>
          <a:xfrm>
            <a:off x="-116368" y="1277816"/>
            <a:ext cx="4316894" cy="403297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10"/>
          <a:stretch/>
        </p:blipFill>
        <p:spPr>
          <a:xfrm>
            <a:off x="4071502" y="1264024"/>
            <a:ext cx="9020628" cy="4046764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 flipH="1" flipV="1">
            <a:off x="6321799" y="1264024"/>
            <a:ext cx="34824" cy="39642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Picture 2.jpg">
            <a:extLst>
              <a:ext uri="{FF2B5EF4-FFF2-40B4-BE49-F238E27FC236}">
                <a16:creationId xmlns:a16="http://schemas.microsoft.com/office/drawing/2014/main" id="{F92ED2C9-018E-4148-9002-F53EEC897FB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8849D845-5855-9646-831B-211AF867BD3A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4073798002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7" b="33286"/>
          <a:stretch/>
        </p:blipFill>
        <p:spPr>
          <a:xfrm>
            <a:off x="5041967" y="136648"/>
            <a:ext cx="8404831" cy="517207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16330" y="101328"/>
            <a:ext cx="6072574" cy="5207396"/>
          </a:xfrm>
          <a:prstGeom prst="rect">
            <a:avLst/>
          </a:prstGeom>
        </p:spPr>
      </p:pic>
      <p:pic>
        <p:nvPicPr>
          <p:cNvPr id="4" name="Picture 3" descr="Picture 2.jpg">
            <a:extLst>
              <a:ext uri="{FF2B5EF4-FFF2-40B4-BE49-F238E27FC236}">
                <a16:creationId xmlns:a16="http://schemas.microsoft.com/office/drawing/2014/main" id="{623463E1-DF89-024E-9960-F4A7D9C571C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>
            <a:extLst>
              <a:ext uri="{FF2B5EF4-FFF2-40B4-BE49-F238E27FC236}">
                <a16:creationId xmlns:a16="http://schemas.microsoft.com/office/drawing/2014/main" id="{9909B91B-490D-6044-87F6-889F729AFAA6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319879197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7" b="33286"/>
          <a:stretch/>
        </p:blipFill>
        <p:spPr>
          <a:xfrm>
            <a:off x="5072447" y="110235"/>
            <a:ext cx="8404831" cy="517207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850" y="74915"/>
            <a:ext cx="6072574" cy="52073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2B4FE8-9C1F-5D48-B572-BD93146A2D71}"/>
              </a:ext>
            </a:extLst>
          </p:cNvPr>
          <p:cNvSpPr txBox="1"/>
          <p:nvPr/>
        </p:nvSpPr>
        <p:spPr>
          <a:xfrm>
            <a:off x="6634480" y="3429000"/>
            <a:ext cx="406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 </a:t>
            </a:r>
          </a:p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  <a:hlinkClick r:id="rId5"/>
              </a:rPr>
              <a:t>http://</a:t>
            </a:r>
            <a:r>
              <a:rPr lang="en-GB" sz="2000" i="1" dirty="0" err="1">
                <a:latin typeface="Verdana"/>
                <a:cs typeface="Verdana"/>
                <a:hlinkClick r:id="rId5"/>
              </a:rPr>
              <a:t>www.roboticbuilding.eu</a:t>
            </a:r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</a:t>
            </a:r>
          </a:p>
        </p:txBody>
      </p:sp>
      <p:pic>
        <p:nvPicPr>
          <p:cNvPr id="6" name="Picture 5" descr="Picture 2.jpg">
            <a:extLst>
              <a:ext uri="{FF2B5EF4-FFF2-40B4-BE49-F238E27FC236}">
                <a16:creationId xmlns:a16="http://schemas.microsoft.com/office/drawing/2014/main" id="{E8B2A46A-0E7F-884C-A1AA-AD2468D4E58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E41667E1-35CE-2940-BBBA-BC3041C703EA}"/>
              </a:ext>
            </a:extLst>
          </p:cNvPr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(14-19)</a:t>
            </a:r>
          </a:p>
        </p:txBody>
      </p:sp>
    </p:spTree>
    <p:extLst>
      <p:ext uri="{BB962C8B-B14F-4D97-AF65-F5344CB8AC3E}">
        <p14:creationId xmlns:p14="http://schemas.microsoft.com/office/powerpoint/2010/main" val="2561013437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47383</TotalTime>
  <Words>338</Words>
  <Application>Microsoft Office PowerPoint</Application>
  <PresentationFormat>Widescreen</PresentationFormat>
  <Paragraphs>120</Paragraphs>
  <Slides>43</Slides>
  <Notes>29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Arial Black</vt:lpstr>
      <vt:lpstr>Calibri</vt:lpstr>
      <vt:lpstr>Tahoma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tudelft bouwkunde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Bier, H.H. (henriettebier)</dc:creator>
  <cp:lastModifiedBy>Vera Laszlo</cp:lastModifiedBy>
  <cp:revision>740</cp:revision>
  <cp:lastPrinted>2015-01-14T15:36:34Z</cp:lastPrinted>
  <dcterms:created xsi:type="dcterms:W3CDTF">2011-03-04T02:44:16Z</dcterms:created>
  <dcterms:modified xsi:type="dcterms:W3CDTF">2025-10-28T13:24:43Z</dcterms:modified>
</cp:coreProperties>
</file>