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70"/>
  </p:notesMasterIdLst>
  <p:handoutMasterIdLst>
    <p:handoutMasterId r:id="rId71"/>
  </p:handoutMasterIdLst>
  <p:sldIdLst>
    <p:sldId id="816" r:id="rId2"/>
    <p:sldId id="969" r:id="rId3"/>
    <p:sldId id="970" r:id="rId4"/>
    <p:sldId id="770" r:id="rId5"/>
    <p:sldId id="781" r:id="rId6"/>
    <p:sldId id="937" r:id="rId7"/>
    <p:sldId id="852" r:id="rId8"/>
    <p:sldId id="853" r:id="rId9"/>
    <p:sldId id="854" r:id="rId10"/>
    <p:sldId id="855" r:id="rId11"/>
    <p:sldId id="856" r:id="rId12"/>
    <p:sldId id="857" r:id="rId13"/>
    <p:sldId id="883" r:id="rId14"/>
    <p:sldId id="884" r:id="rId15"/>
    <p:sldId id="885" r:id="rId16"/>
    <p:sldId id="887" r:id="rId17"/>
    <p:sldId id="888" r:id="rId18"/>
    <p:sldId id="774" r:id="rId19"/>
    <p:sldId id="889" r:id="rId20"/>
    <p:sldId id="938" r:id="rId21"/>
    <p:sldId id="893" r:id="rId22"/>
    <p:sldId id="894" r:id="rId23"/>
    <p:sldId id="892" r:id="rId24"/>
    <p:sldId id="940" r:id="rId25"/>
    <p:sldId id="909" r:id="rId26"/>
    <p:sldId id="917" r:id="rId27"/>
    <p:sldId id="914" r:id="rId28"/>
    <p:sldId id="936" r:id="rId29"/>
    <p:sldId id="927" r:id="rId30"/>
    <p:sldId id="258" r:id="rId31"/>
    <p:sldId id="926" r:id="rId32"/>
    <p:sldId id="966" r:id="rId33"/>
    <p:sldId id="916" r:id="rId34"/>
    <p:sldId id="978" r:id="rId35"/>
    <p:sldId id="959" r:id="rId36"/>
    <p:sldId id="257" r:id="rId37"/>
    <p:sldId id="973" r:id="rId38"/>
    <p:sldId id="260" r:id="rId39"/>
    <p:sldId id="262" r:id="rId40"/>
    <p:sldId id="261" r:id="rId41"/>
    <p:sldId id="967" r:id="rId42"/>
    <p:sldId id="979" r:id="rId43"/>
    <p:sldId id="968" r:id="rId44"/>
    <p:sldId id="944" r:id="rId45"/>
    <p:sldId id="950" r:id="rId46"/>
    <p:sldId id="952" r:id="rId47"/>
    <p:sldId id="947" r:id="rId48"/>
    <p:sldId id="934" r:id="rId49"/>
    <p:sldId id="941" r:id="rId50"/>
    <p:sldId id="758" r:id="rId51"/>
    <p:sldId id="773" r:id="rId52"/>
    <p:sldId id="771" r:id="rId53"/>
    <p:sldId id="746" r:id="rId54"/>
    <p:sldId id="748" r:id="rId55"/>
    <p:sldId id="750" r:id="rId56"/>
    <p:sldId id="756" r:id="rId57"/>
    <p:sldId id="751" r:id="rId58"/>
    <p:sldId id="754" r:id="rId59"/>
    <p:sldId id="880" r:id="rId60"/>
    <p:sldId id="976" r:id="rId61"/>
    <p:sldId id="975" r:id="rId62"/>
    <p:sldId id="974" r:id="rId63"/>
    <p:sldId id="981" r:id="rId64"/>
    <p:sldId id="984" r:id="rId65"/>
    <p:sldId id="983" r:id="rId66"/>
    <p:sldId id="982" r:id="rId67"/>
    <p:sldId id="980" r:id="rId68"/>
    <p:sldId id="972" r:id="rId69"/>
  </p:sldIdLst>
  <p:sldSz cx="12192000" cy="6858000"/>
  <p:notesSz cx="9144000" cy="6858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139" autoAdjust="0"/>
    <p:restoredTop sz="85915" autoAdjust="0"/>
  </p:normalViewPr>
  <p:slideViewPr>
    <p:cSldViewPr snapToGrid="0" snapToObjects="1">
      <p:cViewPr varScale="1">
        <p:scale>
          <a:sx n="63" d="100"/>
          <a:sy n="63" d="100"/>
        </p:scale>
        <p:origin x="988" y="6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54" d="100"/>
        <a:sy n="54" d="100"/>
      </p:scale>
      <p:origin x="0" y="0"/>
    </p:cViewPr>
  </p:sorterViewPr>
  <p:notesViewPr>
    <p:cSldViewPr snapToGrid="0" snapToObjects="1">
      <p:cViewPr varScale="1">
        <p:scale>
          <a:sx n="109" d="100"/>
          <a:sy n="109" d="100"/>
        </p:scale>
        <p:origin x="2000" y="19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notesMaster" Target="notesMasters/notesMaster1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128797-B6A8-0F4F-91FC-101EF36DC54A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952765-5060-FC4F-B730-FFD35361B6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6062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AEF9DC5E-041D-CB4E-8512-B6DA468811E2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86000" y="514350"/>
            <a:ext cx="4572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nl-NL" noProof="0"/>
              <a:t>Click to edit Master text styles</a:t>
            </a:r>
          </a:p>
          <a:p>
            <a:pPr lvl="1"/>
            <a:r>
              <a:rPr lang="nl-NL" noProof="0"/>
              <a:t>Second level</a:t>
            </a:r>
          </a:p>
          <a:p>
            <a:pPr lvl="2"/>
            <a:r>
              <a:rPr lang="nl-NL" noProof="0"/>
              <a:t>Third level</a:t>
            </a:r>
          </a:p>
          <a:p>
            <a:pPr lvl="3"/>
            <a:r>
              <a:rPr lang="nl-NL" noProof="0"/>
              <a:t>Fourth level</a:t>
            </a:r>
          </a:p>
          <a:p>
            <a:pPr lvl="4"/>
            <a:r>
              <a:rPr lang="nl-NL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1DF72EAC-56E4-A74F-AB8D-BE523D9ED4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2965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ＭＳ Ｐゴシック" pitchFamily="4" charset="-128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2810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2418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4514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9668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8910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1575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9695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7059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8539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7800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8797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8857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6783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7099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2936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0687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5050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48902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7317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4326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3686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6465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8366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3474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72dabdc37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72dabdc37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1860105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72dabdc37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72dabdc37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2025245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72dabdc37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72dabdc37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2511080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72dabdc37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72dabdc37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3023557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cd21b3111a_2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cd21b3111a_2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6871306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0" name="Google Shape;640;gd27c7c00f2_2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1" name="Google Shape;641;gd27c7c00f2_2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0965987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" name="Google Shape;649;gd27c7c00f2_3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0" name="Google Shape;650;gd27c7c00f2_3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6426249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72dabdc37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72dabdc37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1168252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72dabdc37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72dabdc37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9066770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72dabdc37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72dabdc37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3187343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72dabdc37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72dabdc37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722255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72dabdc37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72dabdc37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5308499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72dabdc37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72dabdc37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7129186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72dabdc37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72dabdc37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865807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72dabdc37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72dabdc37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1570902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72dabdc37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72dabdc37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890512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88455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31138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79401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US" sz="1200" kern="1200" dirty="0">
              <a:solidFill>
                <a:schemeClr val="tx1"/>
              </a:solidFill>
              <a:effectLst/>
              <a:latin typeface="+mn-lt"/>
              <a:ea typeface="ＭＳ Ｐゴシック" pitchFamily="4" charset="-128"/>
              <a:cs typeface="ＭＳ Ｐゴシック" pitchFamily="4" charset="-128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95901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47649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45968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49140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80347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16345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6000" y="514350"/>
            <a:ext cx="4572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F72EAC-56E4-A74F-AB8D-BE523D9ED4EB}" type="slidenum">
              <a:rPr lang="en-US" smtClean="0"/>
              <a:pPr>
                <a:defRPr/>
              </a:pPr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23212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163403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763570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854607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41929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993259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377377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53248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114217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87C19-9BC4-EF40-BD98-5C4796F3CD9E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851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nl-NL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72C7A-9699-0B45-B30D-21E6C52FEE9E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122B3-22D3-084D-8C06-B7604063A6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447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51DAE-2510-224B-98F2-556D0055AA0C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CE3D3-37DB-8A45-B284-6CEA63E3753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409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0F5EA-3D48-3940-9D54-334DFD7A81A0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501A7-6060-1045-BFEA-195E97E3F3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820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6F9E2-8A72-5349-8B0D-AD0DD7AC8F7E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1C99A-8A97-5A4F-A244-3EC994B45DF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457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1310B-AB53-DF41-9A49-67CA77C8339D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BC550-D86F-B244-937E-CAD3F49D9F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34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04F08-EDA7-3E45-BC87-193ECDCEA17C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9DBDF2-EB85-384C-9F09-3E8177B46E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311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366DC-AF85-3C40-8BAD-88087F42DF33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A2182-B9D7-314B-AE78-249C606D83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780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241C7-A04D-CA4A-8E49-9D39CE0EC1F3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2FA509-58AD-C744-B47C-F1E022775E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803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nl-NL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A2E51-D377-F74F-96A9-0C4AB282139D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ECF1F-F840-C74C-938F-5C0E3B43BB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925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D1E9D-E211-5F4E-B2BF-4213C5CC1DE2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A00D7-EEDB-7646-8100-AC8B8609AF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987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949F7-8E0B-EC44-81EC-76581A8F3250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E3C51-262C-4946-B0D8-A3DC026186B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4562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460545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nl-NL"/>
              <a:t>Click to edit Master title style</a:t>
            </a:r>
            <a:endParaRPr 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nl-NL"/>
              <a:t>Click to edit Master text styles</a:t>
            </a:r>
          </a:p>
          <a:p>
            <a:pPr lvl="1"/>
            <a:r>
              <a:rPr lang="nl-NL"/>
              <a:t>Second level</a:t>
            </a:r>
          </a:p>
          <a:p>
            <a:pPr lvl="2"/>
            <a:r>
              <a:rPr lang="nl-NL"/>
              <a:t>Third level</a:t>
            </a:r>
          </a:p>
          <a:p>
            <a:pPr lvl="3"/>
            <a:r>
              <a:rPr lang="nl-NL"/>
              <a:t>Fourth level</a:t>
            </a:r>
          </a:p>
          <a:p>
            <a:pPr lvl="4"/>
            <a:r>
              <a:rPr lang="nl-NL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F0FEC2ED-2826-994B-A8F6-5B811E90CB9F}" type="datetime1">
              <a:rPr lang="en-US"/>
              <a:pPr>
                <a:defRPr/>
              </a:pPr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9C26D435-096F-B543-8D0A-F0619F1F7B6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4" charset="-128"/>
          <a:cs typeface="ＭＳ Ｐゴシック" pitchFamily="4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" charset="0"/>
          <a:ea typeface="ＭＳ Ｐゴシック" pitchFamily="4" charset="-128"/>
          <a:cs typeface="ＭＳ Ｐゴシック" pitchFamily="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pitchFamily="4" charset="-128"/>
          <a:cs typeface="ＭＳ Ｐゴシック" pitchFamily="4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pitchFamily="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pool.ac/index.php/spool/issue/view/23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jpe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6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27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32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Relationship Id="rId4" Type="http://schemas.microsoft.com/office/2007/relationships/hdphoto" Target="../media/hdphoto2.wdp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gi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microsoft.com/office/2007/relationships/media" Target="../media/media8.mp4"/><Relationship Id="rId7" Type="http://schemas.openxmlformats.org/officeDocument/2006/relationships/image" Target="../media/image50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notesSlide" Target="../notesSlides/notesSlide33.xml"/><Relationship Id="rId5" Type="http://schemas.openxmlformats.org/officeDocument/2006/relationships/slideLayout" Target="../slideLayouts/slideLayout12.xml"/><Relationship Id="rId4" Type="http://schemas.openxmlformats.org/officeDocument/2006/relationships/video" Target="../media/media8.mp4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53.png"/><Relationship Id="rId5" Type="http://schemas.openxmlformats.org/officeDocument/2006/relationships/image" Target="../media/image52.jpeg"/><Relationship Id="rId4" Type="http://schemas.openxmlformats.org/officeDocument/2006/relationships/notesSlide" Target="../notesSlides/notesSlide3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7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notesSlide" Target="../notesSlides/notesSlide3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2.xml"/><Relationship Id="rId4" Type="http://schemas.microsoft.com/office/2007/relationships/hdphoto" Target="../media/hdphoto3.wdp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9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68.png"/><Relationship Id="rId5" Type="http://schemas.openxmlformats.org/officeDocument/2006/relationships/image" Target="../media/image43.png"/><Relationship Id="rId4" Type="http://schemas.openxmlformats.org/officeDocument/2006/relationships/notesSlide" Target="../notesSlides/notesSlide39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71.png"/><Relationship Id="rId5" Type="http://schemas.openxmlformats.org/officeDocument/2006/relationships/image" Target="../media/image70.jpg"/><Relationship Id="rId4" Type="http://schemas.openxmlformats.org/officeDocument/2006/relationships/notesSlide" Target="../notesSlides/notesSlide4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0.jpg"/><Relationship Id="rId4" Type="http://schemas.openxmlformats.org/officeDocument/2006/relationships/image" Target="../media/image79.jp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5" Type="http://schemas.openxmlformats.org/officeDocument/2006/relationships/image" Target="../media/image81.png"/><Relationship Id="rId4" Type="http://schemas.openxmlformats.org/officeDocument/2006/relationships/notesSlide" Target="../notesSlides/notesSlide4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journals.open.tudelft.nl/spool/issue/view/834" TargetMode="Externa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image" Target="../media/image84.png"/><Relationship Id="rId5" Type="http://schemas.openxmlformats.org/officeDocument/2006/relationships/image" Target="../media/image83.jpg"/><Relationship Id="rId4" Type="http://schemas.openxmlformats.org/officeDocument/2006/relationships/notesSlide" Target="../notesSlides/notesSlide49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5" Type="http://schemas.openxmlformats.org/officeDocument/2006/relationships/image" Target="../media/image87.png"/><Relationship Id="rId4" Type="http://schemas.openxmlformats.org/officeDocument/2006/relationships/notesSlide" Target="../notesSlides/notesSlide5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5" Type="http://schemas.openxmlformats.org/officeDocument/2006/relationships/image" Target="../media/image90.png"/><Relationship Id="rId4" Type="http://schemas.openxmlformats.org/officeDocument/2006/relationships/notesSlide" Target="../notesSlides/notesSlide55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uf.roboticbuilding.eu/index.php/W12022" TargetMode="Externa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roboticbuilding.eu/" TargetMode="Externa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4A712BC-FE9D-DE4D-8ECD-62BE087E14E1}"/>
              </a:ext>
            </a:extLst>
          </p:cNvPr>
          <p:cNvSpPr txBox="1"/>
          <p:nvPr/>
        </p:nvSpPr>
        <p:spPr>
          <a:xfrm>
            <a:off x="418010" y="889843"/>
            <a:ext cx="1177398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6000" b="1" i="1" dirty="0">
                <a:latin typeface="Arial Black"/>
                <a:cs typeface="Arial Black"/>
              </a:rPr>
              <a:t>  </a:t>
            </a:r>
          </a:p>
          <a:p>
            <a:pPr algn="just"/>
            <a:endParaRPr lang="en-GB" sz="6000" b="1" i="1" dirty="0">
              <a:latin typeface="Arial Black"/>
              <a:cs typeface="Arial Black"/>
            </a:endParaRPr>
          </a:p>
          <a:p>
            <a:pPr algn="just"/>
            <a:r>
              <a:rPr lang="en-GB" sz="6000" b="1" i="1" dirty="0">
                <a:latin typeface="Arial Black"/>
                <a:cs typeface="Arial Black"/>
              </a:rPr>
              <a:t>		Advancing							 </a:t>
            </a:r>
            <a:r>
              <a:rPr lang="en-GB" sz="6000" i="1" dirty="0"/>
              <a:t> </a:t>
            </a:r>
            <a:endParaRPr lang="en-US" sz="6000" i="1" dirty="0"/>
          </a:p>
        </p:txBody>
      </p:sp>
      <p:pic>
        <p:nvPicPr>
          <p:cNvPr id="2" name="Picture 1" descr="Timeline&#10;&#10;Description automatically generated">
            <a:extLst>
              <a:ext uri="{FF2B5EF4-FFF2-40B4-BE49-F238E27FC236}">
                <a16:creationId xmlns:a16="http://schemas.microsoft.com/office/drawing/2014/main" id="{4A2BB35B-C1F8-C8E1-7C84-258E2F3445A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897876" y="-1221342"/>
            <a:ext cx="8735290" cy="11447391"/>
          </a:xfrm>
          <a:prstGeom prst="rect">
            <a:avLst/>
          </a:prstGeom>
        </p:spPr>
      </p:pic>
      <p:pic>
        <p:nvPicPr>
          <p:cNvPr id="3" name="Picture 2" descr="Timeline&#10;&#10;Description automatically generated">
            <a:extLst>
              <a:ext uri="{FF2B5EF4-FFF2-40B4-BE49-F238E27FC236}">
                <a16:creationId xmlns:a16="http://schemas.microsoft.com/office/drawing/2014/main" id="{4D866592-1668-33D0-6E4A-7C12F00A41B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46387" t="42116" r="-1" b="45995"/>
          <a:stretch/>
        </p:blipFill>
        <p:spPr>
          <a:xfrm>
            <a:off x="5952931" y="3584216"/>
            <a:ext cx="4683346" cy="1361011"/>
          </a:xfrm>
          <a:prstGeom prst="rect">
            <a:avLst/>
          </a:prstGeom>
        </p:spPr>
      </p:pic>
      <p:pic>
        <p:nvPicPr>
          <p:cNvPr id="4" name="Picture 3" descr="Timeline&#10;&#10;Description automatically generated">
            <a:extLst>
              <a:ext uri="{FF2B5EF4-FFF2-40B4-BE49-F238E27FC236}">
                <a16:creationId xmlns:a16="http://schemas.microsoft.com/office/drawing/2014/main" id="{A1D33526-B36B-9A15-2AFA-AF9B388B77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40618" t="48625" r="53614" b="45995"/>
          <a:stretch/>
        </p:blipFill>
        <p:spPr>
          <a:xfrm>
            <a:off x="5449078" y="4329404"/>
            <a:ext cx="503853" cy="615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112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Timeline&#10;&#10;Description automatically generated">
            <a:extLst>
              <a:ext uri="{FF2B5EF4-FFF2-40B4-BE49-F238E27FC236}">
                <a16:creationId xmlns:a16="http://schemas.microsoft.com/office/drawing/2014/main" id="{642CDDA2-EAEA-6C1A-5C0C-3F4CCC85486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97876" y="-1221342"/>
            <a:ext cx="8735290" cy="1144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945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Teams&#10;&#10;Description automatically generated">
            <a:extLst>
              <a:ext uri="{FF2B5EF4-FFF2-40B4-BE49-F238E27FC236}">
                <a16:creationId xmlns:a16="http://schemas.microsoft.com/office/drawing/2014/main" id="{6F75EEE2-AAEA-9FE0-6156-16A16594CE8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23406" y="-94551"/>
            <a:ext cx="9457508" cy="1125893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92390FB-8A41-7897-E3EE-98744C2A8B5B}"/>
              </a:ext>
            </a:extLst>
          </p:cNvPr>
          <p:cNvSpPr txBox="1"/>
          <p:nvPr/>
        </p:nvSpPr>
        <p:spPr>
          <a:xfrm>
            <a:off x="6461242" y="2837864"/>
            <a:ext cx="573075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i="1" dirty="0"/>
          </a:p>
          <a:p>
            <a:endParaRPr lang="en-US" sz="2400" i="1" dirty="0"/>
          </a:p>
          <a:p>
            <a:endParaRPr lang="en-US" sz="2400" i="1" dirty="0"/>
          </a:p>
          <a:p>
            <a:endParaRPr lang="en-US" sz="2400" i="1" dirty="0"/>
          </a:p>
          <a:p>
            <a:r>
              <a:rPr lang="en-US" sz="2400" i="1" dirty="0">
                <a:hlinkClick r:id="rId4"/>
              </a:rPr>
              <a:t>https://www.spool.ac/index.php/spool/issue/view/23</a:t>
            </a:r>
            <a:r>
              <a:rPr lang="en-US" sz="2400" i="1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715539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0" descr="Picture 2.jpg">
            <a:extLst>
              <a:ext uri="{FF2B5EF4-FFF2-40B4-BE49-F238E27FC236}">
                <a16:creationId xmlns:a16="http://schemas.microsoft.com/office/drawing/2014/main" id="{A129C132-A9DA-B546-9281-603FC652EA4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6">
            <a:extLst>
              <a:ext uri="{FF2B5EF4-FFF2-40B4-BE49-F238E27FC236}">
                <a16:creationId xmlns:a16="http://schemas.microsoft.com/office/drawing/2014/main" id="{C96B7B8D-56A0-124C-BF81-FC47EE9346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0680" y="3694114"/>
            <a:ext cx="1628266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WHAT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720870-FC3C-1B41-8595-5A0D85A80A5A}"/>
              </a:ext>
            </a:extLst>
          </p:cNvPr>
          <p:cNvSpPr txBox="1"/>
          <p:nvPr/>
        </p:nvSpPr>
        <p:spPr>
          <a:xfrm>
            <a:off x="6461242" y="2837864"/>
            <a:ext cx="51360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 </a:t>
            </a:r>
            <a:endParaRPr lang="en-US" sz="2400" i="1" dirty="0"/>
          </a:p>
          <a:p>
            <a:r>
              <a:rPr lang="en-US" sz="2400" i="1" dirty="0"/>
              <a:t>Robotic systems integrated into </a:t>
            </a:r>
          </a:p>
          <a:p>
            <a:pPr marL="342900" indent="-342900">
              <a:buAutoNum type="arabicParenBoth"/>
            </a:pPr>
            <a:r>
              <a:rPr lang="en-US" sz="2400" i="1" dirty="0">
                <a:solidFill>
                  <a:srgbClr val="000000"/>
                </a:solidFill>
              </a:rPr>
              <a:t> physically built environments &amp;</a:t>
            </a:r>
          </a:p>
          <a:p>
            <a:pPr marL="342900" indent="-342900">
              <a:buAutoNum type="arabicParenBoth"/>
            </a:pPr>
            <a:endParaRPr lang="en-US" sz="2400" i="1" dirty="0">
              <a:solidFill>
                <a:srgbClr val="000000"/>
              </a:solidFill>
            </a:endParaRPr>
          </a:p>
          <a:p>
            <a:pPr marL="342900" indent="-342900">
              <a:buAutoNum type="arabicParenBoth"/>
            </a:pPr>
            <a:r>
              <a:rPr lang="en-US" sz="2400" i="1" dirty="0"/>
              <a:t> building processes </a:t>
            </a:r>
          </a:p>
        </p:txBody>
      </p:sp>
      <p:sp>
        <p:nvSpPr>
          <p:cNvPr id="16" name="Content Placeholder 12">
            <a:extLst>
              <a:ext uri="{FF2B5EF4-FFF2-40B4-BE49-F238E27FC236}">
                <a16:creationId xmlns:a16="http://schemas.microsoft.com/office/drawing/2014/main" id="{68F4F7B8-E755-A04B-AD03-C34C4BE5BE10}"/>
              </a:ext>
            </a:extLst>
          </p:cNvPr>
          <p:cNvSpPr txBox="1">
            <a:spLocks/>
          </p:cNvSpPr>
          <p:nvPr/>
        </p:nvSpPr>
        <p:spPr>
          <a:xfrm>
            <a:off x="2366641" y="5541737"/>
            <a:ext cx="6805067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i="1" dirty="0">
                <a:latin typeface="Tahoma" charset="0"/>
                <a:ea typeface="ＭＳ Ｐゴシック" charset="0"/>
                <a:cs typeface="Tahoma" charset="0"/>
              </a:rPr>
              <a:t>Dr. Dipl.-Ing. Henriette Bier et al. </a:t>
            </a:r>
            <a:endParaRPr lang="en-US" sz="2400" b="1" i="1" dirty="0">
              <a:latin typeface="Tahoma" charset="0"/>
              <a:ea typeface="ＭＳ Ｐゴシック" charset="0"/>
              <a:cs typeface="Tahoma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6B5D88-B9CC-EA4C-81CD-1075578F2D95}"/>
              </a:ext>
            </a:extLst>
          </p:cNvPr>
          <p:cNvSpPr txBox="1"/>
          <p:nvPr/>
        </p:nvSpPr>
        <p:spPr>
          <a:xfrm>
            <a:off x="1523281" y="1247077"/>
            <a:ext cx="947854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		      </a:t>
            </a:r>
          </a:p>
          <a:p>
            <a:pPr algn="just"/>
            <a:endParaRPr lang="en-GB" sz="2800" b="1" i="1" dirty="0">
              <a:latin typeface="Arial Black"/>
              <a:cs typeface="Arial Black"/>
            </a:endParaRPr>
          </a:p>
          <a:p>
            <a:pPr algn="just"/>
            <a:endParaRPr lang="en-GB" sz="2800" b="1" i="1" dirty="0">
              <a:latin typeface="Arial Black"/>
              <a:cs typeface="Arial Black"/>
            </a:endParaRP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Robotic Building Lab   </a:t>
            </a:r>
            <a:r>
              <a:rPr lang="en-GB" dirty="0"/>
              <a:t> 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7A6665-61DA-54D6-12E8-D83BD46B0FF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</a:blip>
          <a:stretch>
            <a:fillRect/>
          </a:stretch>
        </p:blipFill>
        <p:spPr>
          <a:xfrm>
            <a:off x="24848" y="-14034"/>
            <a:ext cx="12167152" cy="6872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623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6">
            <a:extLst>
              <a:ext uri="{FF2B5EF4-FFF2-40B4-BE49-F238E27FC236}">
                <a16:creationId xmlns:a16="http://schemas.microsoft.com/office/drawing/2014/main" id="{5F1887B1-3E00-484D-AEDC-99CA8A915C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0680" y="3694114"/>
            <a:ext cx="142654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HOW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220005-1F95-5449-A48E-52F9F3F831CD}"/>
              </a:ext>
            </a:extLst>
          </p:cNvPr>
          <p:cNvSpPr txBox="1"/>
          <p:nvPr/>
        </p:nvSpPr>
        <p:spPr>
          <a:xfrm>
            <a:off x="6461241" y="2837864"/>
            <a:ext cx="55645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 </a:t>
            </a:r>
            <a:endParaRPr lang="en-US" sz="2400" i="1" dirty="0"/>
          </a:p>
          <a:p>
            <a:r>
              <a:rPr lang="en-US" sz="2400" i="1" dirty="0"/>
              <a:t>Design-to-Robotic-Production-Assembly and -Operation (</a:t>
            </a:r>
            <a:r>
              <a:rPr lang="en-US" sz="2400" b="1" i="1" dirty="0"/>
              <a:t>D2RPA&amp;O</a:t>
            </a:r>
            <a:r>
              <a:rPr lang="en-US" sz="2400" i="1" dirty="0"/>
              <a:t>) </a:t>
            </a:r>
            <a:endParaRPr lang="en-US" sz="2400" i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6" name="Picture 10" descr="Picture 2.jpg">
            <a:extLst>
              <a:ext uri="{FF2B5EF4-FFF2-40B4-BE49-F238E27FC236}">
                <a16:creationId xmlns:a16="http://schemas.microsoft.com/office/drawing/2014/main" id="{72F57F17-84DA-4D4F-9BCD-01E7EB97DE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C30097-6E75-3B4E-837A-5E703BEB0CFF}"/>
              </a:ext>
            </a:extLst>
          </p:cNvPr>
          <p:cNvSpPr txBox="1"/>
          <p:nvPr/>
        </p:nvSpPr>
        <p:spPr>
          <a:xfrm>
            <a:off x="1523281" y="1247077"/>
            <a:ext cx="947854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		      </a:t>
            </a:r>
          </a:p>
          <a:p>
            <a:pPr algn="just"/>
            <a:endParaRPr lang="en-GB" sz="2800" b="1" i="1" dirty="0">
              <a:latin typeface="Arial Black"/>
              <a:cs typeface="Arial Black"/>
            </a:endParaRPr>
          </a:p>
          <a:p>
            <a:pPr algn="just"/>
            <a:endParaRPr lang="en-GB" sz="2800" b="1" i="1" dirty="0">
              <a:latin typeface="Arial Black"/>
              <a:cs typeface="Arial Black"/>
            </a:endParaRP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Robotic Building Lab   </a:t>
            </a:r>
            <a:r>
              <a:rPr lang="en-GB" dirty="0"/>
              <a:t> 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904640F-CFE4-810D-E2FC-DFB7A25AB933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</a:blip>
          <a:stretch>
            <a:fillRect/>
          </a:stretch>
        </p:blipFill>
        <p:spPr>
          <a:xfrm>
            <a:off x="24848" y="-14034"/>
            <a:ext cx="12167152" cy="6872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8095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 descr="D:\Dropbox\Camera Uploads\2014-09-16 19.47.2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87" r="1961"/>
          <a:stretch/>
        </p:blipFill>
        <p:spPr bwMode="auto">
          <a:xfrm>
            <a:off x="3152430" y="838824"/>
            <a:ext cx="6067461" cy="513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/>
          <p:cNvGrpSpPr/>
          <p:nvPr/>
        </p:nvGrpSpPr>
        <p:grpSpPr>
          <a:xfrm>
            <a:off x="3166072" y="838824"/>
            <a:ext cx="8748713" cy="5148082"/>
            <a:chOff x="0" y="1219382"/>
            <a:chExt cx="8748713" cy="5148082"/>
          </a:xfrm>
        </p:grpSpPr>
        <p:pic>
          <p:nvPicPr>
            <p:cNvPr id="3" name="Picture 2" descr="D:\Dropbox\Camera Uploads\2014-09-16 19.47.24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7612" r="1961"/>
            <a:stretch/>
          </p:blipFill>
          <p:spPr bwMode="auto">
            <a:xfrm>
              <a:off x="0" y="1219382"/>
              <a:ext cx="6067461" cy="51480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61" name="Group 60"/>
            <p:cNvGrpSpPr/>
            <p:nvPr/>
          </p:nvGrpSpPr>
          <p:grpSpPr>
            <a:xfrm>
              <a:off x="1935088" y="1219382"/>
              <a:ext cx="6813625" cy="4929965"/>
              <a:chOff x="1935088" y="1219382"/>
              <a:chExt cx="6813625" cy="4929965"/>
            </a:xfrm>
          </p:grpSpPr>
          <p:pic>
            <p:nvPicPr>
              <p:cNvPr id="15" name="Picture 4" descr="D:\Dropbox\Camera Uploads\2014-09-18 20.55.34.jp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4048" t="59284" r="57374" b="7293"/>
              <a:stretch/>
            </p:blipFill>
            <p:spPr bwMode="auto">
              <a:xfrm>
                <a:off x="4485351" y="1630641"/>
                <a:ext cx="2363207" cy="205379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6" name="Rectangle 15"/>
              <p:cNvSpPr/>
              <p:nvPr/>
            </p:nvSpPr>
            <p:spPr>
              <a:xfrm>
                <a:off x="4485351" y="1219383"/>
                <a:ext cx="2365187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Parametric Materially informed Digital Model</a:t>
                </a:r>
              </a:p>
            </p:txBody>
          </p:sp>
          <p:pic>
            <p:nvPicPr>
              <p:cNvPr id="5122" name="Picture 2" descr="D:\Dropbox\Camera Uploads\2014-09-18 20.28.05.jpg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5866" t="8320" r="19442" b="25154"/>
              <a:stretch/>
            </p:blipFill>
            <p:spPr bwMode="auto">
              <a:xfrm rot="5400000">
                <a:off x="6929823" y="1865546"/>
                <a:ext cx="2053796" cy="158398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8" name="Rectangle 17"/>
              <p:cNvSpPr/>
              <p:nvPr/>
            </p:nvSpPr>
            <p:spPr>
              <a:xfrm>
                <a:off x="7164729" y="1219384"/>
                <a:ext cx="1583984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Micro Controller Unit</a:t>
                </a:r>
              </a:p>
            </p:txBody>
          </p:sp>
          <p:sp>
            <p:nvSpPr>
              <p:cNvPr id="19" name="Rectangle 18"/>
              <p:cNvSpPr/>
              <p:nvPr/>
            </p:nvSpPr>
            <p:spPr>
              <a:xfrm>
                <a:off x="1943966" y="1219384"/>
                <a:ext cx="1575106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Mounted end Effector / Tool</a:t>
                </a:r>
              </a:p>
            </p:txBody>
          </p:sp>
          <p:sp>
            <p:nvSpPr>
              <p:cNvPr id="2" name="Rectangle 1"/>
              <p:cNvSpPr/>
              <p:nvPr/>
            </p:nvSpPr>
            <p:spPr>
              <a:xfrm>
                <a:off x="1935088" y="1640418"/>
                <a:ext cx="1583984" cy="2053797"/>
              </a:xfrm>
              <a:prstGeom prst="rect">
                <a:avLst/>
              </a:prstGeom>
              <a:solidFill>
                <a:srgbClr val="00B0F0">
                  <a:alpha val="12000"/>
                </a:srgbClr>
              </a:solidFill>
              <a:ln>
                <a:solidFill>
                  <a:schemeClr val="bg1">
                    <a:lumMod val="50000"/>
                  </a:scheme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/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4485351" y="4001894"/>
                <a:ext cx="2365187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Robot Controller &amp;</a:t>
                </a:r>
              </a:p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 Teach Pendant Unit </a:t>
                </a:r>
              </a:p>
            </p:txBody>
          </p:sp>
          <p:pic>
            <p:nvPicPr>
              <p:cNvPr id="5124" name="Picture 4" descr="http://media.exapro.com/product/2014/01/P40106104/0adf1dc65eeec648822c9a678ac705ae/abb-irb-1600-industrial-robot-with-warranty-p40106104_6.jp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99992" y="4387208"/>
                <a:ext cx="2348566" cy="176213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128" name="Picture 8" descr="http://www.globalrobotparts.de/var/site_storage_global/storage/images/reservdelar-till-robotar/reservdelar-till-styrskaap/programmeringsenheter/programmeringsenhet-irc5-3hac028357-001/5858-36-swe-SE/Programmeringsenhet-IRC5-3HAC028357-001.jp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00442" y="5286775"/>
                <a:ext cx="1150096" cy="86257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23" name="Elbow Connector 22"/>
              <p:cNvCxnSpPr>
                <a:stCxn id="16" idx="0"/>
                <a:endCxn id="18" idx="0"/>
              </p:cNvCxnSpPr>
              <p:nvPr/>
            </p:nvCxnSpPr>
            <p:spPr>
              <a:xfrm rot="16200000" flipH="1">
                <a:off x="6812332" y="74995"/>
                <a:ext cx="1" cy="2288776"/>
              </a:xfrm>
              <a:prstGeom prst="bentConnector3">
                <a:avLst>
                  <a:gd name="adj1" fmla="val -22860000000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Elbow Connector 27"/>
              <p:cNvCxnSpPr>
                <a:stCxn id="18" idx="3"/>
              </p:cNvCxnSpPr>
              <p:nvPr/>
            </p:nvCxnSpPr>
            <p:spPr>
              <a:xfrm flipH="1">
                <a:off x="3519072" y="1425013"/>
                <a:ext cx="5229641" cy="12700"/>
              </a:xfrm>
              <a:prstGeom prst="bentConnector5">
                <a:avLst>
                  <a:gd name="adj1" fmla="val -4371"/>
                  <a:gd name="adj2" fmla="val -6984173"/>
                  <a:gd name="adj3" fmla="val 86873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Elbow Connector 32"/>
              <p:cNvCxnSpPr>
                <a:stCxn id="18" idx="3"/>
                <a:endCxn id="22" idx="3"/>
              </p:cNvCxnSpPr>
              <p:nvPr/>
            </p:nvCxnSpPr>
            <p:spPr>
              <a:xfrm flipH="1">
                <a:off x="6850538" y="1425013"/>
                <a:ext cx="1898175" cy="2782510"/>
              </a:xfrm>
              <a:prstGeom prst="bentConnector3">
                <a:avLst>
                  <a:gd name="adj1" fmla="val -12043"/>
                </a:avLst>
              </a:prstGeom>
              <a:ln w="28575" cap="sq">
                <a:solidFill>
                  <a:schemeClr val="bg1"/>
                </a:solidFill>
                <a:prstDash val="sysDot"/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Elbow Connector 35"/>
              <p:cNvCxnSpPr>
                <a:stCxn id="16" idx="0"/>
                <a:endCxn id="22" idx="3"/>
              </p:cNvCxnSpPr>
              <p:nvPr/>
            </p:nvCxnSpPr>
            <p:spPr>
              <a:xfrm rot="16200000" flipH="1">
                <a:off x="4765171" y="2122157"/>
                <a:ext cx="2988140" cy="1182593"/>
              </a:xfrm>
              <a:prstGeom prst="bentConnector4">
                <a:avLst>
                  <a:gd name="adj1" fmla="val -13069"/>
                  <a:gd name="adj2" fmla="val 119330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Elbow Connector 39"/>
              <p:cNvCxnSpPr>
                <a:stCxn id="22" idx="2"/>
                <a:endCxn id="19" idx="3"/>
              </p:cNvCxnSpPr>
              <p:nvPr/>
            </p:nvCxnSpPr>
            <p:spPr>
              <a:xfrm rot="5400000" flipH="1">
                <a:off x="3099440" y="1844646"/>
                <a:ext cx="2988138" cy="2148873"/>
              </a:xfrm>
              <a:prstGeom prst="bentConnector4">
                <a:avLst>
                  <a:gd name="adj1" fmla="val -7650"/>
                  <a:gd name="adj2" fmla="val 77517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2" name="Rectangle 51"/>
              <p:cNvSpPr/>
              <p:nvPr/>
            </p:nvSpPr>
            <p:spPr>
              <a:xfrm>
                <a:off x="1943966" y="4001893"/>
                <a:ext cx="1575106" cy="411257"/>
              </a:xfrm>
              <a:prstGeom prst="rect">
                <a:avLst/>
              </a:prstGeom>
              <a:solidFill>
                <a:srgbClr val="00B0F0">
                  <a:alpha val="74000"/>
                </a:srgbClr>
              </a:solidFill>
            </p:spPr>
            <p:txBody>
              <a:bodyPr wrap="square" lIns="36000" tIns="36000" rIns="36000" bIns="36000">
                <a:spAutoFit/>
              </a:bodyPr>
              <a:lstStyle/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Robot Motion </a:t>
                </a:r>
              </a:p>
              <a:p>
                <a:pPr algn="ctr"/>
                <a:r>
                  <a:rPr lang="en-GB" sz="1100" b="1" dirty="0">
                    <a:solidFill>
                      <a:schemeClr val="bg1"/>
                    </a:solidFill>
                    <a:latin typeface="Verdana" charset="0"/>
                    <a:cs typeface="Verdana" charset="0"/>
                  </a:rPr>
                  <a:t>tool path</a:t>
                </a:r>
              </a:p>
            </p:txBody>
          </p:sp>
          <p:pic>
            <p:nvPicPr>
              <p:cNvPr id="51" name="Picture 50" descr="material robot setup.jpg"/>
              <p:cNvPicPr>
                <a:picLocks noChangeAspect="1"/>
              </p:cNvPicPr>
              <p:nvPr/>
            </p:nvPicPr>
            <p:blipFill rotWithShape="1">
              <a:blip r:embed="rId8" cstate="print"/>
              <a:srcRect l="1308" r="-1"/>
              <a:stretch/>
            </p:blipFill>
            <p:spPr>
              <a:xfrm>
                <a:off x="1935088" y="4383011"/>
                <a:ext cx="1581961" cy="1766336"/>
              </a:xfrm>
              <a:prstGeom prst="rect">
                <a:avLst/>
              </a:prstGeom>
            </p:spPr>
          </p:pic>
          <p:cxnSp>
            <p:nvCxnSpPr>
              <p:cNvPr id="53" name="Elbow Connector 52"/>
              <p:cNvCxnSpPr>
                <a:stCxn id="22" idx="0"/>
                <a:endCxn id="52" idx="3"/>
              </p:cNvCxnSpPr>
              <p:nvPr/>
            </p:nvCxnSpPr>
            <p:spPr>
              <a:xfrm rot="16200000" flipH="1" flipV="1">
                <a:off x="4490695" y="3030271"/>
                <a:ext cx="205628" cy="2148873"/>
              </a:xfrm>
              <a:prstGeom prst="bentConnector4">
                <a:avLst>
                  <a:gd name="adj1" fmla="val -111172"/>
                  <a:gd name="adj2" fmla="val 65123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Elbow Connector 56"/>
              <p:cNvCxnSpPr>
                <a:stCxn id="52" idx="0"/>
                <a:endCxn id="19" idx="3"/>
              </p:cNvCxnSpPr>
              <p:nvPr/>
            </p:nvCxnSpPr>
            <p:spPr>
              <a:xfrm rot="5400000" flipH="1" flipV="1">
                <a:off x="1836855" y="2319677"/>
                <a:ext cx="2576880" cy="787553"/>
              </a:xfrm>
              <a:prstGeom prst="bentConnector4">
                <a:avLst>
                  <a:gd name="adj1" fmla="val 6046"/>
                  <a:gd name="adj2" fmla="val 129027"/>
                </a:avLst>
              </a:prstGeom>
              <a:ln w="38100" cap="sq">
                <a:solidFill>
                  <a:schemeClr val="tx1"/>
                </a:solidFill>
                <a:miter lim="800000"/>
                <a:headEnd type="oval"/>
                <a:tailEnd type="arrow" w="lg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5" name="Picture 10" descr="Picture 2.jpg"/>
          <p:cNvPicPr>
            <a:picLocks noChangeAspect="1"/>
          </p:cNvPicPr>
          <p:nvPr/>
        </p:nvPicPr>
        <p:blipFill>
          <a:blip r:embed="rId9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259664-0B22-E24D-622E-D588F1181F91}"/>
              </a:ext>
            </a:extLst>
          </p:cNvPr>
          <p:cNvSpPr txBox="1"/>
          <p:nvPr/>
        </p:nvSpPr>
        <p:spPr>
          <a:xfrm>
            <a:off x="1523188" y="4002453"/>
            <a:ext cx="914471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</a:t>
            </a:r>
          </a:p>
          <a:p>
            <a:pPr algn="just"/>
            <a:endParaRPr lang="en-GB" sz="4200" b="1" dirty="0">
              <a:latin typeface="Arial Black"/>
              <a:cs typeface="Arial Black"/>
            </a:endParaRPr>
          </a:p>
          <a:p>
            <a:pPr algn="just"/>
            <a:r>
              <a:rPr lang="en-GB" sz="4200" b="1" dirty="0">
                <a:latin typeface="Arial Black"/>
                <a:cs typeface="Arial Black"/>
              </a:rPr>
              <a:t>		</a:t>
            </a:r>
            <a:r>
              <a:rPr lang="en-GB" sz="4800" b="1" i="1" dirty="0">
                <a:latin typeface="Arial Black"/>
                <a:cs typeface="Arial Black"/>
              </a:rPr>
              <a:t>D2RP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					 </a:t>
            </a: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303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D:\Dropbox\Camera Uploads\2014-10-02 19.29.1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17" t="10640" r="31841"/>
          <a:stretch/>
        </p:blipFill>
        <p:spPr bwMode="auto">
          <a:xfrm rot="16200000">
            <a:off x="10673186" y="1835151"/>
            <a:ext cx="761216" cy="2248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s://fbcdn-sphotos-b-a.akamaihd.net/hphotos-ak-xfp1/v/t1.0-9/10698688_10152769017063909_8239640212259779461_n.jpg?oh=bc69773bce9fad1102896ce9445e196e&amp;oe=54DA8923&amp;__gda__=1424849990_cc482efd02b0f4ccb8eaa3f657217f3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74" t="44053" r="1" b="3236"/>
          <a:stretch/>
        </p:blipFill>
        <p:spPr bwMode="auto">
          <a:xfrm rot="10800000">
            <a:off x="9929692" y="3339858"/>
            <a:ext cx="2253950" cy="1599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D:\Dropbox\Camera Uploads\2014-10-07 22.13.3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45" t="52639" r="25000" b="23194"/>
          <a:stretch/>
        </p:blipFill>
        <p:spPr bwMode="auto">
          <a:xfrm rot="16200000">
            <a:off x="10578331" y="1721970"/>
            <a:ext cx="990662" cy="2253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376" r="16225" b="50905"/>
          <a:stretch/>
        </p:blipFill>
        <p:spPr>
          <a:xfrm rot="10800000">
            <a:off x="9946840" y="899846"/>
            <a:ext cx="2276475" cy="1590533"/>
          </a:xfrm>
          <a:prstGeom prst="rect">
            <a:avLst/>
          </a:prstGeom>
        </p:spPr>
      </p:pic>
      <p:pic>
        <p:nvPicPr>
          <p:cNvPr id="13" name="Picture 2" descr="D:\Dropbox\Camera Uploads\2014-09-29 15.52.3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485" y="820615"/>
            <a:ext cx="4118540" cy="4118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/>
          <p:cNvGrpSpPr/>
          <p:nvPr/>
        </p:nvGrpSpPr>
        <p:grpSpPr>
          <a:xfrm>
            <a:off x="-9390" y="281354"/>
            <a:ext cx="5819125" cy="4708323"/>
            <a:chOff x="0" y="1423991"/>
            <a:chExt cx="3896921" cy="3565686"/>
          </a:xfrm>
        </p:grpSpPr>
        <p:pic>
          <p:nvPicPr>
            <p:cNvPr id="11" name="Picture 10" descr="CUSTOMIZABLE NOZZELS.jpg"/>
            <p:cNvPicPr>
              <a:picLocks noChangeAspect="1"/>
            </p:cNvPicPr>
            <p:nvPr/>
          </p:nvPicPr>
          <p:blipFill rotWithShape="1">
            <a:blip r:embed="rId8" cstate="print"/>
            <a:srcRect l="42563" r="1"/>
            <a:stretch/>
          </p:blipFill>
          <p:spPr>
            <a:xfrm>
              <a:off x="0" y="1423991"/>
              <a:ext cx="3896921" cy="3565686"/>
            </a:xfrm>
            <a:prstGeom prst="rect">
              <a:avLst/>
            </a:prstGeom>
          </p:spPr>
        </p:pic>
        <p:sp>
          <p:nvSpPr>
            <p:cNvPr id="2" name="Rectangle 1"/>
            <p:cNvSpPr/>
            <p:nvPr/>
          </p:nvSpPr>
          <p:spPr>
            <a:xfrm>
              <a:off x="2573867" y="2387600"/>
              <a:ext cx="880533" cy="25807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6" name="Picture 10" descr="Picture 2.jpg"/>
          <p:cNvPicPr>
            <a:picLocks noChangeAspect="1"/>
          </p:cNvPicPr>
          <p:nvPr/>
        </p:nvPicPr>
        <p:blipFill>
          <a:blip r:embed="rId9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(14-23)</a:t>
            </a:r>
          </a:p>
        </p:txBody>
      </p:sp>
    </p:spTree>
    <p:extLst>
      <p:ext uri="{BB962C8B-B14F-4D97-AF65-F5344CB8AC3E}">
        <p14:creationId xmlns:p14="http://schemas.microsoft.com/office/powerpoint/2010/main" val="1692040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604000" y="4180344"/>
            <a:ext cx="406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Verdana"/>
                <a:cs typeface="Verdana"/>
              </a:rPr>
              <a:t> </a:t>
            </a:r>
          </a:p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Additive </a:t>
            </a:r>
            <a:r>
              <a:rPr lang="en-GB" sz="2000" b="1" i="1" dirty="0">
                <a:latin typeface="Verdana"/>
                <a:cs typeface="Verdana"/>
              </a:rPr>
              <a:t>D2RP</a:t>
            </a:r>
            <a:r>
              <a:rPr lang="en-GB" sz="2000" i="1" dirty="0">
                <a:latin typeface="Verdana"/>
                <a:cs typeface="Verdana"/>
              </a:rPr>
              <a:t> experiments (2014-16)</a:t>
            </a:r>
          </a:p>
        </p:txBody>
      </p:sp>
      <p:pic>
        <p:nvPicPr>
          <p:cNvPr id="3" name="Scalable-Porosity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13104" b="13718"/>
          <a:stretch>
            <a:fillRect/>
          </a:stretch>
        </p:blipFill>
        <p:spPr>
          <a:xfrm>
            <a:off x="0" y="0"/>
            <a:ext cx="12231074" cy="5034652"/>
          </a:xfrm>
          <a:prstGeom prst="rect">
            <a:avLst/>
          </a:prstGeom>
        </p:spPr>
      </p:pic>
      <p:pic>
        <p:nvPicPr>
          <p:cNvPr id="7" name="Picture 10" descr="Picture 2.jpg"/>
          <p:cNvPicPr>
            <a:picLocks noChangeAspect="1"/>
          </p:cNvPicPr>
          <p:nvPr/>
        </p:nvPicPr>
        <p:blipFill>
          <a:blip r:embed="rId6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(14-23)</a:t>
            </a:r>
          </a:p>
        </p:txBody>
      </p:sp>
    </p:spTree>
    <p:extLst>
      <p:ext uri="{BB962C8B-B14F-4D97-AF65-F5344CB8AC3E}">
        <p14:creationId xmlns:p14="http://schemas.microsoft.com/office/powerpoint/2010/main" val="1717659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6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9091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RB-99.jpg"/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741" y="-154557"/>
            <a:ext cx="7059523" cy="7148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440128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4"/>
          <a:stretch/>
        </p:blipFill>
        <p:spPr>
          <a:xfrm>
            <a:off x="-46984" y="559401"/>
            <a:ext cx="12238984" cy="4545562"/>
          </a:xfrm>
          <a:prstGeom prst="rect">
            <a:avLst/>
          </a:prstGeom>
        </p:spPr>
      </p:pic>
      <p:pic>
        <p:nvPicPr>
          <p:cNvPr id="4" name="Picture 10" descr="Picture 2.jpg"/>
          <p:cNvPicPr>
            <a:picLocks noChangeAspect="1"/>
          </p:cNvPicPr>
          <p:nvPr/>
        </p:nvPicPr>
        <p:blipFill>
          <a:blip r:embed="rId4" cstate="print">
            <a:alphaModFix amt="4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90" y="5972443"/>
            <a:ext cx="12209874" cy="90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2"/>
          <p:cNvSpPr txBox="1">
            <a:spLocks/>
          </p:cNvSpPr>
          <p:nvPr/>
        </p:nvSpPr>
        <p:spPr>
          <a:xfrm>
            <a:off x="2266893" y="5541737"/>
            <a:ext cx="3897406" cy="676328"/>
          </a:xfrm>
          <a:prstGeom prst="rect">
            <a:avLst/>
          </a:prstGeom>
          <a:ln w="28575" cmpd="sng"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ＭＳ Ｐゴシック" pitchFamily="4" charset="-128"/>
              </a:defRPr>
            </a:lvl1pPr>
            <a:lvl2pPr marL="742950" indent="-28575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4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Tahoma" charset="0"/>
                <a:ea typeface="ＭＳ Ｐゴシック" charset="0"/>
                <a:cs typeface="Tahoma" charset="0"/>
              </a:rPr>
              <a:t>D2RPA&amp;O (14-23)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77A344-1EBC-8742-A769-08DE1F5247A2}"/>
              </a:ext>
            </a:extLst>
          </p:cNvPr>
          <p:cNvSpPr txBox="1"/>
          <p:nvPr/>
        </p:nvSpPr>
        <p:spPr>
          <a:xfrm>
            <a:off x="5280223" y="4736930"/>
            <a:ext cx="61146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253251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25878" cy="6199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376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S-18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91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27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4242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C121D7-1C59-1A43-85D5-646E65FD34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1673" y="1362112"/>
            <a:ext cx="12108873" cy="442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1128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HC DDW 2020.mp4" descr="HC DDW 2020.mp4">
            <a:hlinkClick r:id="" action="ppaction://media"/>
            <a:extLst>
              <a:ext uri="{FF2B5EF4-FFF2-40B4-BE49-F238E27FC236}">
                <a16:creationId xmlns:a16="http://schemas.microsoft.com/office/drawing/2014/main" id="{D6CF873B-5987-EC44-9915-4F4C2427845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7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3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606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1F357AB-85C2-6740-AAB8-1A14C03CEB8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752"/>
            <a:ext cx="3237132" cy="6200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CAA432-FAC1-BD49-9DCB-5D76ABA7F4A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02415" y="3837"/>
            <a:ext cx="4189229" cy="6244564"/>
          </a:xfrm>
          <a:prstGeom prst="rect">
            <a:avLst/>
          </a:prstGeom>
        </p:spPr>
      </p:pic>
      <p:pic>
        <p:nvPicPr>
          <p:cNvPr id="7" name="1.mov" descr="1.mov">
            <a:hlinkClick r:id="" action="ppaction://media"/>
            <a:extLst>
              <a:ext uri="{FF2B5EF4-FFF2-40B4-BE49-F238E27FC236}">
                <a16:creationId xmlns:a16="http://schemas.microsoft.com/office/drawing/2014/main" id="{557FE061-DDC7-1948-9E71-2129A7EF220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798979" y="-926138"/>
            <a:ext cx="5424651" cy="71745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7DED4DC-236A-F243-B94A-D93E29DE536B}"/>
              </a:ext>
            </a:extLst>
          </p:cNvPr>
          <p:cNvSpPr txBox="1"/>
          <p:nvPr/>
        </p:nvSpPr>
        <p:spPr>
          <a:xfrm>
            <a:off x="8893566" y="5660327"/>
            <a:ext cx="5235377" cy="1015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Collaboration with HvA</a:t>
            </a:r>
          </a:p>
        </p:txBody>
      </p:sp>
    </p:spTree>
    <p:extLst>
      <p:ext uri="{BB962C8B-B14F-4D97-AF65-F5344CB8AC3E}">
        <p14:creationId xmlns:p14="http://schemas.microsoft.com/office/powerpoint/2010/main" val="1244116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5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6061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2RP for Circular Wood.mp4" descr="D2RP for Circular Wood.mp4">
            <a:hlinkClick r:id="" action="ppaction://media"/>
            <a:extLst>
              <a:ext uri="{FF2B5EF4-FFF2-40B4-BE49-F238E27FC236}">
                <a16:creationId xmlns:a16="http://schemas.microsoft.com/office/drawing/2014/main" id="{2E2FF5B2-9B9E-0C4A-9097-700CAE4567C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441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7273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E84FC3-DDB3-6342-AE0D-FE1815EECA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5235377" cy="62005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9329DD5-00A5-464D-9F17-E1B5040F272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462006" y="-102356"/>
            <a:ext cx="7370402" cy="523537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CB7C63-E431-774A-804B-A5B332B59A33}"/>
              </a:ext>
            </a:extLst>
          </p:cNvPr>
          <p:cNvSpPr txBox="1"/>
          <p:nvPr/>
        </p:nvSpPr>
        <p:spPr>
          <a:xfrm>
            <a:off x="8893566" y="5660327"/>
            <a:ext cx="5235377" cy="1015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    sawdust &gt; 3D print</a:t>
            </a:r>
          </a:p>
        </p:txBody>
      </p:sp>
    </p:spTree>
    <p:extLst>
      <p:ext uri="{BB962C8B-B14F-4D97-AF65-F5344CB8AC3E}">
        <p14:creationId xmlns:p14="http://schemas.microsoft.com/office/powerpoint/2010/main" val="15099932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A0034F-50F5-FD46-B815-FE3A630B964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76576"/>
            <a:ext cx="6088035" cy="49048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5709013-7B53-4E42-ACE2-D7384D68E57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19024" y="976573"/>
            <a:ext cx="5872976" cy="4904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6089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cpPlanet 20.mp4" descr="BcpPlanet 20.mp4">
            <a:hlinkClick r:id="" action="ppaction://media"/>
            <a:extLst>
              <a:ext uri="{FF2B5EF4-FFF2-40B4-BE49-F238E27FC236}">
                <a16:creationId xmlns:a16="http://schemas.microsoft.com/office/drawing/2014/main" id="{CBC23C28-A9D8-B545-94ED-ED5B696D58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954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606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C98F1DE-D8AD-3342-8EC0-F3A3848587F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r="66686"/>
          <a:stretch/>
        </p:blipFill>
        <p:spPr>
          <a:xfrm>
            <a:off x="1766281" y="0"/>
            <a:ext cx="8361727" cy="69189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02B24B-7291-1341-9EE1-E2AE592231B5}"/>
              </a:ext>
            </a:extLst>
          </p:cNvPr>
          <p:cNvSpPr txBox="1"/>
          <p:nvPr/>
        </p:nvSpPr>
        <p:spPr>
          <a:xfrm>
            <a:off x="8893566" y="5660327"/>
            <a:ext cx="5235377" cy="1015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     embedded sensors</a:t>
            </a:r>
          </a:p>
        </p:txBody>
      </p:sp>
    </p:spTree>
    <p:extLst>
      <p:ext uri="{BB962C8B-B14F-4D97-AF65-F5344CB8AC3E}">
        <p14:creationId xmlns:p14="http://schemas.microsoft.com/office/powerpoint/2010/main" val="17491710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FED055E-BC1A-CA49-96BD-3C6AD267206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08" r="12396"/>
          <a:stretch/>
        </p:blipFill>
        <p:spPr>
          <a:xfrm>
            <a:off x="2139950" y="0"/>
            <a:ext cx="7912100" cy="68528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CA9800-AFCE-E448-86B8-FEACD7EE4054}"/>
              </a:ext>
            </a:extLst>
          </p:cNvPr>
          <p:cNvSpPr txBox="1"/>
          <p:nvPr/>
        </p:nvSpPr>
        <p:spPr>
          <a:xfrm>
            <a:off x="8893566" y="5660327"/>
            <a:ext cx="52353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Componential logic</a:t>
            </a:r>
          </a:p>
        </p:txBody>
      </p:sp>
    </p:spTree>
    <p:extLst>
      <p:ext uri="{BB962C8B-B14F-4D97-AF65-F5344CB8AC3E}">
        <p14:creationId xmlns:p14="http://schemas.microsoft.com/office/powerpoint/2010/main" val="18567912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34CF8DF-2B99-C649-AAE9-68DEC91AF5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1516" y="0"/>
            <a:ext cx="77489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3191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64E7A8-EB56-3D42-BE9D-DD911EB44E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0798" y="0"/>
            <a:ext cx="4458413" cy="7924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446AC83-3CB1-5743-840E-4BD473E66AF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27" r="9557"/>
          <a:stretch/>
        </p:blipFill>
        <p:spPr>
          <a:xfrm>
            <a:off x="-469078" y="0"/>
            <a:ext cx="7317086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07D5155-CEA4-6845-A759-025E4431F29C}"/>
              </a:ext>
            </a:extLst>
          </p:cNvPr>
          <p:cNvSpPr txBox="1"/>
          <p:nvPr/>
        </p:nvSpPr>
        <p:spPr>
          <a:xfrm>
            <a:off x="8893566" y="5660327"/>
            <a:ext cx="52353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Scaling up</a:t>
            </a:r>
          </a:p>
        </p:txBody>
      </p:sp>
    </p:spTree>
    <p:extLst>
      <p:ext uri="{BB962C8B-B14F-4D97-AF65-F5344CB8AC3E}">
        <p14:creationId xmlns:p14="http://schemas.microsoft.com/office/powerpoint/2010/main" val="23241111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31EBD6F-26C7-C247-A124-C9AC7EF80728}"/>
              </a:ext>
            </a:extLst>
          </p:cNvPr>
          <p:cNvGrpSpPr/>
          <p:nvPr/>
        </p:nvGrpSpPr>
        <p:grpSpPr>
          <a:xfrm>
            <a:off x="20608" y="923503"/>
            <a:ext cx="12344340" cy="5485128"/>
            <a:chOff x="20608" y="686436"/>
            <a:chExt cx="12344340" cy="5485128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85E6ABB-97E2-AD45-BE8B-B146D6F0333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608" y="686436"/>
              <a:ext cx="12150783" cy="5485128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7F41DAE-E5DF-C541-BE03-C4600B0BA4E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968" t="10866" r="7441" b="83022"/>
            <a:stretch/>
          </p:blipFill>
          <p:spPr>
            <a:xfrm>
              <a:off x="8193639" y="966834"/>
              <a:ext cx="679353" cy="343121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9890C08-890B-E945-A076-83487157213A}"/>
                </a:ext>
              </a:extLst>
            </p:cNvPr>
            <p:cNvSpPr/>
            <p:nvPr/>
          </p:nvSpPr>
          <p:spPr>
            <a:xfrm>
              <a:off x="8045605" y="1299681"/>
              <a:ext cx="4319343" cy="33904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E7038CC3-580C-3844-B1A4-2140D06F4BFC}"/>
              </a:ext>
            </a:extLst>
          </p:cNvPr>
          <p:cNvSpPr txBox="1"/>
          <p:nvPr/>
        </p:nvSpPr>
        <p:spPr>
          <a:xfrm>
            <a:off x="9378832" y="1172240"/>
            <a:ext cx="51360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 </a:t>
            </a:r>
          </a:p>
          <a:p>
            <a:r>
              <a:rPr lang="en-GB" sz="2400" i="1" dirty="0"/>
              <a:t>URBAN FURNITURE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41951575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9A3C399-670F-F743-98BD-F440873B17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30757"/>
            <a:ext cx="13009110" cy="34107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BEB9A1-F4F3-504E-BAC9-B5F706C2A18A}"/>
              </a:ext>
            </a:extLst>
          </p:cNvPr>
          <p:cNvSpPr txBox="1"/>
          <p:nvPr/>
        </p:nvSpPr>
        <p:spPr>
          <a:xfrm>
            <a:off x="8362950" y="5660326"/>
            <a:ext cx="38290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Verdana"/>
                <a:cs typeface="Verdana"/>
              </a:rPr>
              <a:t>Martian habitat</a:t>
            </a:r>
          </a:p>
        </p:txBody>
      </p:sp>
    </p:spTree>
    <p:extLst>
      <p:ext uri="{BB962C8B-B14F-4D97-AF65-F5344CB8AC3E}">
        <p14:creationId xmlns:p14="http://schemas.microsoft.com/office/powerpoint/2010/main" val="20302114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E3E8494-EBF5-504A-9829-864A72D862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4488" y="1583317"/>
            <a:ext cx="6311900" cy="3454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891E115-DB33-9143-A99F-5BD0F1B41FE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92"/>
          <a:stretch/>
        </p:blipFill>
        <p:spPr>
          <a:xfrm>
            <a:off x="6203575" y="1564340"/>
            <a:ext cx="5989169" cy="347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4448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1A377C-4ADD-6D49-9895-ED4197A5C34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9309" r="59853" b="25987"/>
          <a:stretch/>
        </p:blipFill>
        <p:spPr>
          <a:xfrm>
            <a:off x="2" y="1182836"/>
            <a:ext cx="6801396" cy="21425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B13BD60-84F2-8541-8807-60FE3E7C31F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147" t="21217" r="19706" b="24079"/>
          <a:stretch/>
        </p:blipFill>
        <p:spPr>
          <a:xfrm>
            <a:off x="0" y="3536307"/>
            <a:ext cx="6801398" cy="21425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BC96F68-7491-884B-812C-FE812F83C13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1375" t="17962" r="-1734" b="27334"/>
          <a:stretch/>
        </p:blipFill>
        <p:spPr>
          <a:xfrm>
            <a:off x="6992472" y="1179129"/>
            <a:ext cx="7243741" cy="449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3206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2368BF-ABB5-DF4C-8677-EFF4CD2382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00" y="457200"/>
            <a:ext cx="117602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200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" name="Google Shape;624;p52"/>
          <p:cNvSpPr/>
          <p:nvPr/>
        </p:nvSpPr>
        <p:spPr>
          <a:xfrm>
            <a:off x="-25067" y="6695000"/>
            <a:ext cx="12217200" cy="163200"/>
          </a:xfrm>
          <a:prstGeom prst="rect">
            <a:avLst/>
          </a:prstGeom>
          <a:solidFill>
            <a:srgbClr val="FCE5CD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625" name="Google Shape;625;p52"/>
          <p:cNvSpPr txBox="1"/>
          <p:nvPr/>
        </p:nvSpPr>
        <p:spPr>
          <a:xfrm>
            <a:off x="1243167" y="754000"/>
            <a:ext cx="3376000" cy="47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rmAutofit fontScale="85000" lnSpcReduction="20000"/>
          </a:bodyPr>
          <a:lstStyle/>
          <a:p>
            <a:r>
              <a:rPr lang="nl" sz="2187" i="1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Lighting with integrated AI</a:t>
            </a:r>
            <a:endParaRPr sz="2187" i="1" dirty="0">
              <a:solidFill>
                <a:srgbClr val="1A1A1A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626" name="Google Shape;626;p52"/>
          <p:cNvSpPr txBox="1"/>
          <p:nvPr/>
        </p:nvSpPr>
        <p:spPr>
          <a:xfrm>
            <a:off x="-189300" y="-351333"/>
            <a:ext cx="3270000" cy="1661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nl" sz="8000" b="1">
                <a:solidFill>
                  <a:srgbClr val="FCE5CD"/>
                </a:solidFill>
              </a:rPr>
              <a:t>03</a:t>
            </a:r>
            <a:endParaRPr sz="8000">
              <a:solidFill>
                <a:srgbClr val="FCE5CD"/>
              </a:solidFill>
            </a:endParaRPr>
          </a:p>
        </p:txBody>
      </p:sp>
      <p:sp>
        <p:nvSpPr>
          <p:cNvPr id="627" name="Google Shape;627;p52"/>
          <p:cNvSpPr txBox="1"/>
          <p:nvPr/>
        </p:nvSpPr>
        <p:spPr>
          <a:xfrm>
            <a:off x="338533" y="240668"/>
            <a:ext cx="3104000" cy="8124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nl" sz="3200" b="1">
                <a:solidFill>
                  <a:srgbClr val="666666"/>
                </a:solidFill>
              </a:rPr>
              <a:t>COMPONENT</a:t>
            </a:r>
            <a:endParaRPr sz="3200">
              <a:solidFill>
                <a:srgbClr val="666666"/>
              </a:solidFill>
            </a:endParaRPr>
          </a:p>
        </p:txBody>
      </p:sp>
      <p:pic>
        <p:nvPicPr>
          <p:cNvPr id="628" name="Google Shape;628;p5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78367" y="1534886"/>
            <a:ext cx="7113632" cy="4168147"/>
          </a:xfrm>
          <a:prstGeom prst="rect">
            <a:avLst/>
          </a:prstGeom>
          <a:noFill/>
          <a:ln>
            <a:noFill/>
          </a:ln>
        </p:spPr>
      </p:pic>
      <p:pic>
        <p:nvPicPr>
          <p:cNvPr id="629" name="Google Shape;629;p52"/>
          <p:cNvPicPr preferRelativeResize="0"/>
          <p:nvPr/>
        </p:nvPicPr>
        <p:blipFill rotWithShape="1">
          <a:blip r:embed="rId4">
            <a:alphaModFix/>
          </a:blip>
          <a:srcRect l="4267" t="10532" r="27894" b="5143"/>
          <a:stretch/>
        </p:blipFill>
        <p:spPr>
          <a:xfrm>
            <a:off x="0" y="1534886"/>
            <a:ext cx="4963885" cy="416814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41593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3" name="Google Shape;643;p54"/>
          <p:cNvSpPr/>
          <p:nvPr/>
        </p:nvSpPr>
        <p:spPr>
          <a:xfrm>
            <a:off x="-25067" y="6695000"/>
            <a:ext cx="12217200" cy="163200"/>
          </a:xfrm>
          <a:prstGeom prst="rect">
            <a:avLst/>
          </a:prstGeom>
          <a:solidFill>
            <a:srgbClr val="FCE5CD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pic>
        <p:nvPicPr>
          <p:cNvPr id="644" name="Google Shape;644;p54"/>
          <p:cNvPicPr preferRelativeResize="0"/>
          <p:nvPr/>
        </p:nvPicPr>
        <p:blipFill rotWithShape="1">
          <a:blip r:embed="rId3">
            <a:alphaModFix/>
          </a:blip>
          <a:srcRect t="9156" b="15853"/>
          <a:stretch/>
        </p:blipFill>
        <p:spPr>
          <a:xfrm>
            <a:off x="-5529944" y="-4093029"/>
            <a:ext cx="22598743" cy="13313229"/>
          </a:xfrm>
          <a:prstGeom prst="rect">
            <a:avLst/>
          </a:prstGeom>
          <a:noFill/>
          <a:ln>
            <a:noFill/>
          </a:ln>
        </p:spPr>
      </p:pic>
      <p:sp>
        <p:nvSpPr>
          <p:cNvPr id="645" name="Google Shape;645;p54"/>
          <p:cNvSpPr txBox="1"/>
          <p:nvPr/>
        </p:nvSpPr>
        <p:spPr>
          <a:xfrm>
            <a:off x="-149133" y="-337967"/>
            <a:ext cx="3270000" cy="1661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nl" sz="8000" b="1"/>
              <a:t>03</a:t>
            </a:r>
            <a:endParaRPr sz="8000"/>
          </a:p>
        </p:txBody>
      </p:sp>
      <p:sp>
        <p:nvSpPr>
          <p:cNvPr id="646" name="Google Shape;646;p54"/>
          <p:cNvSpPr txBox="1"/>
          <p:nvPr/>
        </p:nvSpPr>
        <p:spPr>
          <a:xfrm>
            <a:off x="1243167" y="754000"/>
            <a:ext cx="3376000" cy="47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rmAutofit fontScale="85000" lnSpcReduction="20000"/>
          </a:bodyPr>
          <a:lstStyle/>
          <a:p>
            <a:r>
              <a:rPr lang="nl" sz="2187" i="1" dirty="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Lighting Pattern</a:t>
            </a:r>
            <a:endParaRPr sz="2187" i="1" dirty="0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647" name="Google Shape;647;p54"/>
          <p:cNvSpPr txBox="1"/>
          <p:nvPr/>
        </p:nvSpPr>
        <p:spPr>
          <a:xfrm>
            <a:off x="338533" y="240668"/>
            <a:ext cx="3104000" cy="8124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nl" sz="3200" b="1">
                <a:solidFill>
                  <a:srgbClr val="FFFFFF"/>
                </a:solidFill>
              </a:rPr>
              <a:t>COMPONENT</a:t>
            </a:r>
            <a:endParaRPr sz="3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6851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2" name="Google Shape;652;p55"/>
          <p:cNvPicPr preferRelativeResize="0"/>
          <p:nvPr/>
        </p:nvPicPr>
        <p:blipFill rotWithShape="1">
          <a:blip r:embed="rId3">
            <a:alphaModFix/>
          </a:blip>
          <a:srcRect t="9257" b="15903"/>
          <a:stretch/>
        </p:blipFill>
        <p:spPr>
          <a:xfrm>
            <a:off x="-5617029" y="-3875314"/>
            <a:ext cx="22482629" cy="13806714"/>
          </a:xfrm>
          <a:prstGeom prst="rect">
            <a:avLst/>
          </a:prstGeom>
          <a:noFill/>
          <a:ln>
            <a:noFill/>
          </a:ln>
        </p:spPr>
      </p:pic>
      <p:sp>
        <p:nvSpPr>
          <p:cNvPr id="653" name="Google Shape;653;p55"/>
          <p:cNvSpPr txBox="1"/>
          <p:nvPr/>
        </p:nvSpPr>
        <p:spPr>
          <a:xfrm>
            <a:off x="-149133" y="-337967"/>
            <a:ext cx="3270000" cy="1661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nl" sz="8000" b="1"/>
              <a:t>03</a:t>
            </a:r>
            <a:endParaRPr sz="8000"/>
          </a:p>
        </p:txBody>
      </p:sp>
      <p:sp>
        <p:nvSpPr>
          <p:cNvPr id="654" name="Google Shape;654;p55"/>
          <p:cNvSpPr txBox="1"/>
          <p:nvPr/>
        </p:nvSpPr>
        <p:spPr>
          <a:xfrm>
            <a:off x="1243167" y="754000"/>
            <a:ext cx="3376000" cy="47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rmAutofit fontScale="85000" lnSpcReduction="20000"/>
          </a:bodyPr>
          <a:lstStyle/>
          <a:p>
            <a:r>
              <a:rPr lang="nl" sz="2187" i="1" dirty="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Lighting Color and Intensity</a:t>
            </a:r>
            <a:endParaRPr sz="2187" i="1" dirty="0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655" name="Google Shape;655;p55"/>
          <p:cNvSpPr txBox="1"/>
          <p:nvPr/>
        </p:nvSpPr>
        <p:spPr>
          <a:xfrm>
            <a:off x="338533" y="240668"/>
            <a:ext cx="3104000" cy="8124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nl" sz="3200" b="1">
                <a:solidFill>
                  <a:srgbClr val="FFFFFF"/>
                </a:solidFill>
              </a:rPr>
              <a:t>COMPONENT</a:t>
            </a:r>
            <a:endParaRPr sz="3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07234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FC42F86F-E66D-8690-A111-EA96D84B13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91" t="26062" r="32291" b="22201"/>
          <a:stretch/>
        </p:blipFill>
        <p:spPr>
          <a:xfrm>
            <a:off x="0" y="-115622"/>
            <a:ext cx="12192000" cy="74941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338FC1B-9231-2262-9F0F-672942E48BD8}"/>
              </a:ext>
            </a:extLst>
          </p:cNvPr>
          <p:cNvSpPr txBox="1"/>
          <p:nvPr/>
        </p:nvSpPr>
        <p:spPr>
          <a:xfrm>
            <a:off x="6640611" y="5534561"/>
            <a:ext cx="55513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From wall-component to </a:t>
            </a:r>
            <a:r>
              <a:rPr lang="en-GB" sz="2000" i="1" u="sng" dirty="0">
                <a:latin typeface="Verdana"/>
                <a:cs typeface="Verdana"/>
              </a:rPr>
              <a:t>material design</a:t>
            </a:r>
          </a:p>
        </p:txBody>
      </p:sp>
    </p:spTree>
    <p:extLst>
      <p:ext uri="{BB962C8B-B14F-4D97-AF65-F5344CB8AC3E}">
        <p14:creationId xmlns:p14="http://schemas.microsoft.com/office/powerpoint/2010/main" val="8455594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A06926D-3CB3-B742-865A-FEEED512DA85}"/>
              </a:ext>
            </a:extLst>
          </p:cNvPr>
          <p:cNvSpPr txBox="1"/>
          <p:nvPr/>
        </p:nvSpPr>
        <p:spPr>
          <a:xfrm>
            <a:off x="6646336" y="5587705"/>
            <a:ext cx="52353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Voronoi-based material design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72C4BE0F-A660-2982-2D4C-321CB8E1C8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08090"/>
            <a:ext cx="12192000" cy="4641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4378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ertico_demo.mp4" descr="Vertico_demo.mp4">
            <a:hlinkClick r:id="" action="ppaction://media"/>
            <a:extLst>
              <a:ext uri="{FF2B5EF4-FFF2-40B4-BE49-F238E27FC236}">
                <a16:creationId xmlns:a16="http://schemas.microsoft.com/office/drawing/2014/main" id="{426B8F01-6A0A-2F4A-87BC-B85944E27F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11726" t="5822" r="48328" b="32938"/>
          <a:stretch/>
        </p:blipFill>
        <p:spPr>
          <a:xfrm>
            <a:off x="-120610" y="0"/>
            <a:ext cx="6216609" cy="5704457"/>
          </a:xfrm>
          <a:prstGeom prst="rect">
            <a:avLst/>
          </a:prstGeom>
        </p:spPr>
      </p:pic>
      <p:pic>
        <p:nvPicPr>
          <p:cNvPr id="4" name="IMG_0795.MOV.mp4" descr="IMG_0795.MOV.mp4">
            <a:hlinkClick r:id="" action="ppaction://media"/>
            <a:extLst>
              <a:ext uri="{FF2B5EF4-FFF2-40B4-BE49-F238E27FC236}">
                <a16:creationId xmlns:a16="http://schemas.microsoft.com/office/drawing/2014/main" id="{84EDBE60-0A01-644B-84C5-D2F0412AEA2E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8"/>
          <a:srcRect l="56730" t="25593" r="9584" b="12222"/>
          <a:stretch/>
        </p:blipFill>
        <p:spPr>
          <a:xfrm>
            <a:off x="6703895" y="5738"/>
            <a:ext cx="5488105" cy="569871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2A37566-B3E0-BC39-3FF0-64A5792FF590}"/>
              </a:ext>
            </a:extLst>
          </p:cNvPr>
          <p:cNvSpPr txBox="1"/>
          <p:nvPr/>
        </p:nvSpPr>
        <p:spPr>
          <a:xfrm>
            <a:off x="6640611" y="5283353"/>
            <a:ext cx="52353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Test 1 with 0% regolith simulant</a:t>
            </a:r>
          </a:p>
        </p:txBody>
      </p:sp>
    </p:spTree>
    <p:extLst>
      <p:ext uri="{BB962C8B-B14F-4D97-AF65-F5344CB8AC3E}">
        <p14:creationId xmlns:p14="http://schemas.microsoft.com/office/powerpoint/2010/main" val="2306961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5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152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52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0">
                <p:cTn id="1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23C526F-269B-2A41-80B8-CC2FD9C37727}"/>
              </a:ext>
            </a:extLst>
          </p:cNvPr>
          <p:cNvSpPr txBox="1"/>
          <p:nvPr/>
        </p:nvSpPr>
        <p:spPr>
          <a:xfrm>
            <a:off x="6809426" y="5304763"/>
            <a:ext cx="53825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Test 2 with 100 % aggregate (sand) replacement by regolith simulant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AF2B9F-758D-C843-BD84-4A1F5B14ABA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46" y="537574"/>
            <a:ext cx="12309155" cy="4720923"/>
          </a:xfrm>
          <a:prstGeom prst="rect">
            <a:avLst/>
          </a:prstGeom>
        </p:spPr>
      </p:pic>
      <p:pic>
        <p:nvPicPr>
          <p:cNvPr id="5" name="Print.mp4" descr="Print.mp4">
            <a:hlinkClick r:id="" action="ppaction://media"/>
            <a:extLst>
              <a:ext uri="{FF2B5EF4-FFF2-40B4-BE49-F238E27FC236}">
                <a16:creationId xmlns:a16="http://schemas.microsoft.com/office/drawing/2014/main" id="{CC15059E-617D-BA41-AE56-9C73208E956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16250" t="4546" r="29531" b="30775"/>
          <a:stretch/>
        </p:blipFill>
        <p:spPr>
          <a:xfrm>
            <a:off x="5676899" y="537573"/>
            <a:ext cx="7195285" cy="4720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915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1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6667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71814F-B754-7C18-D9AC-35216E316E21}"/>
              </a:ext>
            </a:extLst>
          </p:cNvPr>
          <p:cNvSpPr/>
          <p:nvPr/>
        </p:nvSpPr>
        <p:spPr>
          <a:xfrm>
            <a:off x="2719178" y="1875837"/>
            <a:ext cx="908525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u="sng" dirty="0"/>
              <a:t>Material testing: Fred Veer (AET)</a:t>
            </a:r>
          </a:p>
          <a:p>
            <a:endParaRPr lang="en-US" sz="2400" i="1" u="sng" dirty="0"/>
          </a:p>
          <a:p>
            <a:r>
              <a:rPr lang="en-US" sz="2400" i="1" dirty="0"/>
              <a:t>+ Determine the properties of concrete based on artificial Martian regolith.</a:t>
            </a:r>
          </a:p>
          <a:p>
            <a:r>
              <a:rPr lang="en-US" sz="2400" i="1" dirty="0"/>
              <a:t>+ Cubes were made with variable proportions of artificial regolith and sand, varying from 0% to 100% regolith. These cubes were tested for compression properties.</a:t>
            </a:r>
          </a:p>
          <a:p>
            <a:r>
              <a:rPr lang="en-US" sz="2400" i="1" dirty="0"/>
              <a:t>+ Slices of 100% regolith concrete were made and tested for thermal properties.</a:t>
            </a:r>
          </a:p>
          <a:p>
            <a:r>
              <a:rPr lang="en-US" sz="2400" i="1" dirty="0"/>
              <a:t>+ Relationship between density/ porosity and thermal conductivity for 100% regolith concrete was calculated.</a:t>
            </a:r>
          </a:p>
          <a:p>
            <a:endParaRPr lang="en-US" sz="2400" i="1" dirty="0"/>
          </a:p>
          <a:p>
            <a:endParaRPr lang="en-US" sz="2400" i="1" dirty="0"/>
          </a:p>
        </p:txBody>
      </p:sp>
      <p:pic>
        <p:nvPicPr>
          <p:cNvPr id="4" name="Picture 3" descr="A picture containing basket, seat, sofa&#10;&#10;Description automatically generated">
            <a:extLst>
              <a:ext uri="{FF2B5EF4-FFF2-40B4-BE49-F238E27FC236}">
                <a16:creationId xmlns:a16="http://schemas.microsoft.com/office/drawing/2014/main" id="{B735BFC0-9CB8-8F17-37F6-6ED39D8660D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966" y="470248"/>
            <a:ext cx="12283200" cy="639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12351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3410722" y="5448798"/>
            <a:ext cx="878127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 </a:t>
            </a:r>
          </a:p>
          <a:p>
            <a:r>
              <a:rPr lang="en-US" i="1" dirty="0"/>
              <a:t>Figure 1: Compression test machine (left), 100% regolith sample after compression testing (middle), and 100% sand sample after compression testing (right)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0723" y="1682773"/>
            <a:ext cx="4316221" cy="329577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2290" y="1690686"/>
            <a:ext cx="4316221" cy="328786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900F07E5-6CFE-7958-D7D8-C7C40EE000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1690686"/>
            <a:ext cx="2801407" cy="329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14D1029-440B-D003-0EEB-4091E25CF92D}"/>
              </a:ext>
            </a:extLst>
          </p:cNvPr>
          <p:cNvSpPr/>
          <p:nvPr/>
        </p:nvSpPr>
        <p:spPr>
          <a:xfrm>
            <a:off x="2719178" y="809037"/>
            <a:ext cx="90852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u="sng" dirty="0"/>
              <a:t>Results</a:t>
            </a:r>
          </a:p>
          <a:p>
            <a:endParaRPr lang="en-US" sz="2400" i="1" u="sng" dirty="0"/>
          </a:p>
          <a:p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33296444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6891" y="1302464"/>
            <a:ext cx="9368091" cy="474649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22937" y="5911397"/>
            <a:ext cx="68317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Figure 2: Relations ship between compressive strength and regolith %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E5C7A7F-94A3-A490-97CA-5A84DD4A8747}"/>
              </a:ext>
            </a:extLst>
          </p:cNvPr>
          <p:cNvSpPr/>
          <p:nvPr/>
        </p:nvSpPr>
        <p:spPr>
          <a:xfrm>
            <a:off x="2719178" y="809037"/>
            <a:ext cx="90852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u="sng" dirty="0"/>
              <a:t>Results</a:t>
            </a:r>
          </a:p>
          <a:p>
            <a:endParaRPr lang="en-US" sz="2400" i="1" u="sng" dirty="0"/>
          </a:p>
          <a:p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86098027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223" y="1360541"/>
            <a:ext cx="11730796" cy="462012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649361" y="5980670"/>
            <a:ext cx="83056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Figure 3: Calculated relationship between density and thermal conductivity for 100% regolith concrete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F28324-1ED5-B7AB-48EF-1582604C1D24}"/>
              </a:ext>
            </a:extLst>
          </p:cNvPr>
          <p:cNvSpPr/>
          <p:nvPr/>
        </p:nvSpPr>
        <p:spPr>
          <a:xfrm>
            <a:off x="2719178" y="809037"/>
            <a:ext cx="90852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u="sng" dirty="0"/>
              <a:t>Results</a:t>
            </a:r>
          </a:p>
          <a:p>
            <a:endParaRPr lang="en-US" sz="2400" i="1" u="sng" dirty="0"/>
          </a:p>
          <a:p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26817759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AF630CE-62AF-5469-ADFE-DBD7359B9903}"/>
              </a:ext>
            </a:extLst>
          </p:cNvPr>
          <p:cNvSpPr/>
          <p:nvPr/>
        </p:nvSpPr>
        <p:spPr>
          <a:xfrm>
            <a:off x="2719178" y="1875837"/>
            <a:ext cx="908525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u="sng" dirty="0"/>
              <a:t>Conclusions</a:t>
            </a:r>
          </a:p>
          <a:p>
            <a:endParaRPr lang="en-US" sz="2400" i="1" dirty="0"/>
          </a:p>
          <a:p>
            <a:r>
              <a:rPr lang="en-US" sz="2400" i="1" dirty="0"/>
              <a:t>+ Specimens containing a high percentage of regolith are stronger and fail in a less brittle way. </a:t>
            </a:r>
          </a:p>
          <a:p>
            <a:r>
              <a:rPr lang="en-US" sz="2400" i="1" dirty="0"/>
              <a:t>+ The strength is comparable to that of normal terrestrial concrete. </a:t>
            </a:r>
          </a:p>
          <a:p>
            <a:r>
              <a:rPr lang="en-US" sz="2400" i="1" dirty="0"/>
              <a:t>+ Thermal properties are significantly different, and from the point of view of insulation better.</a:t>
            </a:r>
          </a:p>
          <a:p>
            <a:endParaRPr lang="en-US" sz="2400" i="1" u="sng" dirty="0"/>
          </a:p>
          <a:p>
            <a:endParaRPr lang="en-US" sz="2400" i="1" u="sng" dirty="0"/>
          </a:p>
          <a:p>
            <a:endParaRPr lang="en-US" sz="2400" i="1" u="sng" dirty="0"/>
          </a:p>
          <a:p>
            <a:endParaRPr lang="en-US" sz="2400" i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0DB5CE5-93E7-F077-7C9A-C905CCDEA33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224223" y="1360541"/>
            <a:ext cx="11730796" cy="46201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58F4DCB-52CE-712C-4E40-7F3045E68405}"/>
              </a:ext>
            </a:extLst>
          </p:cNvPr>
          <p:cNvSpPr txBox="1"/>
          <p:nvPr/>
        </p:nvSpPr>
        <p:spPr>
          <a:xfrm>
            <a:off x="1523641" y="0"/>
            <a:ext cx="914471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</a:t>
            </a:r>
            <a:endParaRPr lang="en-GB" sz="4200" b="1" dirty="0">
              <a:latin typeface="Arial Black"/>
              <a:cs typeface="Arial Black"/>
            </a:endParaRPr>
          </a:p>
          <a:p>
            <a:pPr algn="just"/>
            <a:r>
              <a:rPr lang="en-GB" sz="4200" b="1" dirty="0">
                <a:latin typeface="Arial Black"/>
                <a:cs typeface="Arial Black"/>
              </a:rPr>
              <a:t>		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D2RP 							 </a:t>
            </a: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47908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15CB41F-F9A4-5B02-1962-2F61C9E99E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10" t="14884" r="9596" b="46665"/>
          <a:stretch/>
        </p:blipFill>
        <p:spPr>
          <a:xfrm>
            <a:off x="-482601" y="1185507"/>
            <a:ext cx="14926267" cy="440219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B266B24-DDDE-B7A9-8FD7-D15B54B16551}"/>
              </a:ext>
            </a:extLst>
          </p:cNvPr>
          <p:cNvSpPr txBox="1"/>
          <p:nvPr/>
        </p:nvSpPr>
        <p:spPr>
          <a:xfrm>
            <a:off x="1523641" y="0"/>
            <a:ext cx="914471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</a:t>
            </a:r>
            <a:endParaRPr lang="en-GB" sz="4200" b="1" dirty="0">
              <a:latin typeface="Arial Black"/>
              <a:cs typeface="Arial Black"/>
            </a:endParaRPr>
          </a:p>
          <a:p>
            <a:pPr algn="just"/>
            <a:r>
              <a:rPr lang="en-GB" sz="4200" b="1" dirty="0">
                <a:latin typeface="Arial Black"/>
                <a:cs typeface="Arial Black"/>
              </a:rPr>
              <a:t>		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D2RA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					 </a:t>
            </a: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7014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15CB41F-F9A4-5B02-1962-2F61C9E99E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10" t="14884" r="9596" b="46665"/>
          <a:stretch/>
        </p:blipFill>
        <p:spPr>
          <a:xfrm>
            <a:off x="-482601" y="1185507"/>
            <a:ext cx="14926267" cy="440219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EB9C18F-57A8-6E9D-0A73-C10BFC87740A}"/>
              </a:ext>
            </a:extLst>
          </p:cNvPr>
          <p:cNvSpPr txBox="1"/>
          <p:nvPr/>
        </p:nvSpPr>
        <p:spPr>
          <a:xfrm>
            <a:off x="6646336" y="5587705"/>
            <a:ext cx="52353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Componential logic based on </a:t>
            </a:r>
            <a:r>
              <a:rPr lang="en-GB" sz="2000" i="1" u="sng" dirty="0">
                <a:latin typeface="Verdana"/>
                <a:cs typeface="Verdana"/>
              </a:rPr>
              <a:t>assembly </a:t>
            </a:r>
            <a:r>
              <a:rPr lang="en-GB" sz="2000" i="1" dirty="0">
                <a:latin typeface="Verdana"/>
                <a:cs typeface="Verdana"/>
              </a:rPr>
              <a:t>requirements</a:t>
            </a:r>
          </a:p>
        </p:txBody>
      </p:sp>
    </p:spTree>
    <p:extLst>
      <p:ext uri="{BB962C8B-B14F-4D97-AF65-F5344CB8AC3E}">
        <p14:creationId xmlns:p14="http://schemas.microsoft.com/office/powerpoint/2010/main" val="389701633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74859118-A8A9-AFEE-5FD9-5CA8B79BEE9F}"/>
              </a:ext>
            </a:extLst>
          </p:cNvPr>
          <p:cNvGrpSpPr/>
          <p:nvPr/>
        </p:nvGrpSpPr>
        <p:grpSpPr>
          <a:xfrm>
            <a:off x="-228600" y="1805428"/>
            <a:ext cx="12420600" cy="3884172"/>
            <a:chOff x="-228600" y="1805428"/>
            <a:chExt cx="9817100" cy="3238500"/>
          </a:xfrm>
        </p:grpSpPr>
        <p:pic>
          <p:nvPicPr>
            <p:cNvPr id="3" name="Picture 2" descr="Text&#10;&#10;Description automatically generated with medium confidence">
              <a:extLst>
                <a:ext uri="{FF2B5EF4-FFF2-40B4-BE49-F238E27FC236}">
                  <a16:creationId xmlns:a16="http://schemas.microsoft.com/office/drawing/2014/main" id="{D90C0CFD-74C0-D3FB-0B1A-00ED0646773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01600" y="1805428"/>
              <a:ext cx="9690100" cy="3238500"/>
            </a:xfrm>
            <a:prstGeom prst="rect">
              <a:avLst/>
            </a:prstGeom>
          </p:spPr>
        </p:pic>
        <p:pic>
          <p:nvPicPr>
            <p:cNvPr id="10" name="Picture 9" descr="A picture containing text&#10;&#10;Description automatically generated">
              <a:extLst>
                <a:ext uri="{FF2B5EF4-FFF2-40B4-BE49-F238E27FC236}">
                  <a16:creationId xmlns:a16="http://schemas.microsoft.com/office/drawing/2014/main" id="{CFB6ACE7-AA5A-257D-082C-CEF73567125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28600" y="1818128"/>
              <a:ext cx="3352800" cy="3225800"/>
            </a:xfrm>
            <a:prstGeom prst="rect">
              <a:avLst/>
            </a:prstGeom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DE767BA7-2F04-A3D7-595F-07B4BFEAA928}"/>
              </a:ext>
            </a:extLst>
          </p:cNvPr>
          <p:cNvSpPr txBox="1"/>
          <p:nvPr/>
        </p:nvSpPr>
        <p:spPr>
          <a:xfrm>
            <a:off x="6646336" y="5587705"/>
            <a:ext cx="52353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Component: 3D model, toolpaths, prototype</a:t>
            </a:r>
          </a:p>
        </p:txBody>
      </p:sp>
    </p:spTree>
    <p:extLst>
      <p:ext uri="{BB962C8B-B14F-4D97-AF65-F5344CB8AC3E}">
        <p14:creationId xmlns:p14="http://schemas.microsoft.com/office/powerpoint/2010/main" val="58681242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F15E4D47-B8C1-D84C-B245-C86C9D982AD8}"/>
              </a:ext>
            </a:extLst>
          </p:cNvPr>
          <p:cNvSpPr txBox="1">
            <a:spLocks/>
          </p:cNvSpPr>
          <p:nvPr/>
        </p:nvSpPr>
        <p:spPr>
          <a:xfrm>
            <a:off x="1103446" y="5103156"/>
            <a:ext cx="5297354" cy="661515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rmAutofit fontScale="92500"/>
          </a:bodyPr>
          <a:lstStyle>
            <a:lvl1pPr marL="609585" lvl="0" indent="-457189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19170" lvl="1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○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754" lvl="2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■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339" lvl="3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●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047924" lvl="4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○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657509" lvl="5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267093" lvl="6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●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76678" lvl="7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○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263" lvl="8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2133"/>
              </a:spcAft>
              <a:buSzPts val="14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2396" indent="0">
              <a:buNone/>
            </a:pPr>
            <a:r>
              <a:rPr lang="en-US" sz="3200" i="1" dirty="0"/>
              <a:t>HRI: Luka Peternel et al. (3ME) </a:t>
            </a:r>
          </a:p>
        </p:txBody>
      </p:sp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C7A01893-6E0E-2505-7F37-5B1B4B74C1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16" b="18941"/>
          <a:stretch/>
        </p:blipFill>
        <p:spPr>
          <a:xfrm>
            <a:off x="0" y="-1"/>
            <a:ext cx="12193473" cy="5764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97477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LPa.mp4" descr="LPa.mp4">
            <a:hlinkClick r:id="" action="ppaction://media"/>
            <a:extLst>
              <a:ext uri="{FF2B5EF4-FFF2-40B4-BE49-F238E27FC236}">
                <a16:creationId xmlns:a16="http://schemas.microsoft.com/office/drawing/2014/main" id="{667D4744-6D88-5440-8999-F5B10B8F207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35714" r="16191" b="9841"/>
          <a:stretch/>
        </p:blipFill>
        <p:spPr>
          <a:xfrm>
            <a:off x="-130628" y="1"/>
            <a:ext cx="5675086" cy="598412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14DDA64-92BD-974F-8A3E-0AA027426B9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62"/>
          <a:stretch/>
        </p:blipFill>
        <p:spPr>
          <a:xfrm>
            <a:off x="5962881" y="0"/>
            <a:ext cx="6229119" cy="59724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FCB52C-B0D7-1F83-F3B0-37CA0E664B36}"/>
              </a:ext>
            </a:extLst>
          </p:cNvPr>
          <p:cNvSpPr txBox="1"/>
          <p:nvPr/>
        </p:nvSpPr>
        <p:spPr>
          <a:xfrm>
            <a:off x="6646336" y="5587705"/>
            <a:ext cx="52353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i="1" dirty="0">
              <a:latin typeface="Verdana"/>
              <a:cs typeface="Verdana"/>
            </a:endParaRPr>
          </a:p>
          <a:p>
            <a:r>
              <a:rPr lang="en-GB" sz="2000" i="1" dirty="0">
                <a:latin typeface="Verdana"/>
                <a:cs typeface="Verdana"/>
              </a:rPr>
              <a:t>HRI supported assembly</a:t>
            </a:r>
          </a:p>
        </p:txBody>
      </p:sp>
    </p:spTree>
    <p:extLst>
      <p:ext uri="{BB962C8B-B14F-4D97-AF65-F5344CB8AC3E}">
        <p14:creationId xmlns:p14="http://schemas.microsoft.com/office/powerpoint/2010/main" val="187546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05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36364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15B14326-39FC-2007-F3C1-4C9BD1D3F3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71538" y="-2743199"/>
            <a:ext cx="17077590" cy="9598454"/>
          </a:xfrm>
          <a:prstGeom prst="rect">
            <a:avLst/>
          </a:prstGeom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EAEBB386-1985-E769-7056-9839B0652BC6}"/>
              </a:ext>
            </a:extLst>
          </p:cNvPr>
          <p:cNvSpPr txBox="1">
            <a:spLocks/>
          </p:cNvSpPr>
          <p:nvPr/>
        </p:nvSpPr>
        <p:spPr>
          <a:xfrm>
            <a:off x="1103446" y="5103156"/>
            <a:ext cx="5297354" cy="661515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rmAutofit/>
          </a:bodyPr>
          <a:lstStyle>
            <a:lvl1pPr marL="609585" lvl="0" indent="-457189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19170" lvl="1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○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754" lvl="2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■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339" lvl="3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●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047924" lvl="4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○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657509" lvl="5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267093" lvl="6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●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76678" lvl="7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○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263" lvl="8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2133"/>
              </a:spcAft>
              <a:buSzPts val="14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2396" indent="0">
              <a:buNone/>
            </a:pPr>
            <a:r>
              <a:rPr lang="en-US" sz="3200" i="1" dirty="0"/>
              <a:t>KP: Roland Schmehl et al. (AE)</a:t>
            </a:r>
          </a:p>
          <a:p>
            <a:pPr marL="152396" indent="0">
              <a:buNone/>
            </a:pPr>
            <a:endParaRPr lang="en-US" sz="3200" i="1" dirty="0"/>
          </a:p>
          <a:p>
            <a:pPr marL="152396" indent="0">
              <a:buNone/>
            </a:pPr>
            <a:endParaRPr lang="en-US" sz="3200" i="1" dirty="0"/>
          </a:p>
        </p:txBody>
      </p:sp>
    </p:spTree>
    <p:extLst>
      <p:ext uri="{BB962C8B-B14F-4D97-AF65-F5344CB8AC3E}">
        <p14:creationId xmlns:p14="http://schemas.microsoft.com/office/powerpoint/2010/main" val="404565200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23B89A85-73BD-E046-9BE4-20869DD9E3FB}"/>
              </a:ext>
            </a:extLst>
          </p:cNvPr>
          <p:cNvSpPr txBox="1"/>
          <p:nvPr/>
        </p:nvSpPr>
        <p:spPr>
          <a:xfrm>
            <a:off x="1926503" y="1072077"/>
            <a:ext cx="9322068" cy="2425865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square" lIns="72000" tIns="36000" rIns="36000" bIns="36000" rtlCol="0" anchor="t" anchorCtr="0">
            <a:no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tabLst/>
              <a:defRPr/>
            </a:pPr>
            <a:endParaRPr lang="en-GB" altLang="nl-NL" sz="2400" kern="0" dirty="0">
              <a:latin typeface="Calibri"/>
              <a:ea typeface="+mn-ea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01463A3-4A1D-FF46-9468-9F5894407FC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56" t="55942" r="38079" b="-176"/>
          <a:stretch/>
        </p:blipFill>
        <p:spPr>
          <a:xfrm>
            <a:off x="5661226" y="1155443"/>
            <a:ext cx="6732028" cy="469631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7C86201-CD78-6042-9CAC-A953E634B059}"/>
              </a:ext>
            </a:extLst>
          </p:cNvPr>
          <p:cNvSpPr txBox="1"/>
          <p:nvPr/>
        </p:nvSpPr>
        <p:spPr>
          <a:xfrm>
            <a:off x="9703339" y="5866966"/>
            <a:ext cx="268991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solidFill>
                  <a:srgbClr val="0070C0"/>
                </a:solidFill>
              </a:rPr>
              <a:t>© Lunar </a:t>
            </a:r>
            <a:r>
              <a:rPr lang="en-GB" sz="1200" b="1" i="1" dirty="0" err="1">
                <a:solidFill>
                  <a:srgbClr val="0070C0"/>
                </a:solidFill>
              </a:rPr>
              <a:t>Zebro</a:t>
            </a:r>
            <a:r>
              <a:rPr lang="en-GB" sz="1200" b="1" i="1" dirty="0">
                <a:solidFill>
                  <a:srgbClr val="0070C0"/>
                </a:solidFill>
              </a:rPr>
              <a:t> team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CA9846C-15AD-684A-8F86-B2AAD794503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696"/>
          <a:stretch/>
        </p:blipFill>
        <p:spPr>
          <a:xfrm>
            <a:off x="-123568" y="1144122"/>
            <a:ext cx="5980103" cy="4707639"/>
          </a:xfrm>
          <a:prstGeom prst="rect">
            <a:avLst/>
          </a:prstGeom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511BEA19-89A8-DDD3-2CD1-C0703D6D1349}"/>
              </a:ext>
            </a:extLst>
          </p:cNvPr>
          <p:cNvSpPr txBox="1">
            <a:spLocks/>
          </p:cNvSpPr>
          <p:nvPr/>
        </p:nvSpPr>
        <p:spPr>
          <a:xfrm>
            <a:off x="1029305" y="5944516"/>
            <a:ext cx="7768706" cy="661515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rmAutofit/>
          </a:bodyPr>
          <a:lstStyle>
            <a:lvl1pPr marL="609585" lvl="0" indent="-457189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19170" lvl="1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○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754" lvl="2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■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339" lvl="3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●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047924" lvl="4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○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657509" lvl="5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267093" lvl="6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●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76678" lvl="7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○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263" lvl="8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2133"/>
              </a:spcAft>
              <a:buSzPts val="14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2396" indent="0">
              <a:buNone/>
            </a:pPr>
            <a:r>
              <a:rPr lang="en-US" sz="3200" i="1" dirty="0"/>
              <a:t>SI&amp;SE: Angelo </a:t>
            </a:r>
            <a:r>
              <a:rPr lang="en-US" sz="3200" i="1" dirty="0" err="1"/>
              <a:t>Cervone</a:t>
            </a:r>
            <a:r>
              <a:rPr lang="en-US" sz="3200" i="1" dirty="0"/>
              <a:t> et al. (AE) </a:t>
            </a:r>
          </a:p>
        </p:txBody>
      </p:sp>
    </p:spTree>
    <p:extLst>
      <p:ext uri="{BB962C8B-B14F-4D97-AF65-F5344CB8AC3E}">
        <p14:creationId xmlns:p14="http://schemas.microsoft.com/office/powerpoint/2010/main" val="145505079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2368BF-ABB5-DF4C-8677-EFF4CD2382C7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00" y="457200"/>
            <a:ext cx="11760200" cy="5943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55C92B-A45F-9044-B626-1DDB0FFBDD37}"/>
              </a:ext>
            </a:extLst>
          </p:cNvPr>
          <p:cNvSpPr txBox="1"/>
          <p:nvPr/>
        </p:nvSpPr>
        <p:spPr>
          <a:xfrm>
            <a:off x="1523282" y="1447795"/>
            <a:ext cx="914471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</a:t>
            </a:r>
          </a:p>
          <a:p>
            <a:pPr algn="just"/>
            <a:endParaRPr lang="en-GB" sz="4200" b="1" dirty="0">
              <a:latin typeface="Arial Black"/>
              <a:cs typeface="Arial Black"/>
            </a:endParaRPr>
          </a:p>
          <a:p>
            <a:pPr algn="just"/>
            <a:r>
              <a:rPr lang="en-GB" sz="4200" b="1" dirty="0">
                <a:latin typeface="Arial Black"/>
                <a:cs typeface="Arial Black"/>
              </a:rPr>
              <a:t>		</a:t>
            </a:r>
            <a:r>
              <a:rPr lang="en-GB" sz="4800" b="1" i="1" dirty="0">
                <a:latin typeface="Arial Black"/>
                <a:cs typeface="Arial Black"/>
              </a:rPr>
              <a:t>D2RO 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					 </a:t>
            </a:r>
            <a:r>
              <a:rPr lang="en-GB" dirty="0"/>
              <a:t> </a:t>
            </a:r>
            <a:endParaRPr lang="en-US" dirty="0"/>
          </a:p>
        </p:txBody>
      </p:sp>
      <p:pic>
        <p:nvPicPr>
          <p:cNvPr id="6" name="Henriette Bier Rhizome.mp4" descr="Henriette Bier Rhizome.mp4">
            <a:hlinkClick r:id="" action="ppaction://media"/>
            <a:extLst>
              <a:ext uri="{FF2B5EF4-FFF2-40B4-BE49-F238E27FC236}">
                <a16:creationId xmlns:a16="http://schemas.microsoft.com/office/drawing/2014/main" id="{E3FBBF91-A3B4-9214-6F7F-C25306DA01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78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90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37879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455C92B-A45F-9044-B626-1DDB0FFBDD37}"/>
              </a:ext>
            </a:extLst>
          </p:cNvPr>
          <p:cNvSpPr txBox="1"/>
          <p:nvPr/>
        </p:nvSpPr>
        <p:spPr>
          <a:xfrm>
            <a:off x="1523282" y="1447795"/>
            <a:ext cx="914471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</a:t>
            </a:r>
          </a:p>
          <a:p>
            <a:pPr algn="just"/>
            <a:endParaRPr lang="en-GB" sz="4200" b="1" dirty="0">
              <a:latin typeface="Arial Black"/>
              <a:cs typeface="Arial Black"/>
            </a:endParaRPr>
          </a:p>
          <a:p>
            <a:pPr algn="just"/>
            <a:r>
              <a:rPr lang="en-GB" sz="4200" b="1" dirty="0">
                <a:latin typeface="Arial Black"/>
                <a:cs typeface="Arial Black"/>
              </a:rPr>
              <a:t>		</a:t>
            </a:r>
            <a:r>
              <a:rPr lang="en-GB" sz="4800" b="1" i="1" dirty="0">
                <a:latin typeface="Arial Black"/>
                <a:cs typeface="Arial Black"/>
              </a:rPr>
              <a:t>D2RO 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					 </a:t>
            </a:r>
            <a:r>
              <a:rPr lang="en-GB" dirty="0"/>
              <a:t> 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16C6CE-EC42-38C7-57AE-847A0F5768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</a:blip>
          <a:srcRect t="5185" b="5556"/>
          <a:stretch/>
        </p:blipFill>
        <p:spPr>
          <a:xfrm>
            <a:off x="-73354" y="0"/>
            <a:ext cx="122931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08000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8E9542-08AB-C54F-AE07-FC35DEDE38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70892"/>
            <a:ext cx="12324045" cy="6928892"/>
          </a:xfrm>
          <a:prstGeom prst="rect">
            <a:avLst/>
          </a:prstGeom>
        </p:spPr>
      </p:pic>
      <p:pic>
        <p:nvPicPr>
          <p:cNvPr id="11" name="Online Media 1" descr="IF.mp4">
            <a:hlinkClick r:id="" action="ppaction://media"/>
            <a:extLst>
              <a:ext uri="{FF2B5EF4-FFF2-40B4-BE49-F238E27FC236}">
                <a16:creationId xmlns:a16="http://schemas.microsoft.com/office/drawing/2014/main" id="{8A0F5F62-1932-1944-8ADB-4420EB7FE9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>
            <a:lum contrast="40000"/>
          </a:blip>
          <a:srcRect l="17715" r="29296" b="24840"/>
          <a:stretch/>
        </p:blipFill>
        <p:spPr>
          <a:xfrm>
            <a:off x="-1" y="-70893"/>
            <a:ext cx="7527471" cy="6928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205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00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15152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4E8E4F-2277-F245-8A75-9B498A5423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71369" y="-29834"/>
            <a:ext cx="12534738" cy="6917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40316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53C78E8-5C4C-D843-B7EC-C1343700E7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8594" y="1504950"/>
            <a:ext cx="3048000" cy="38481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A78AEC2-6ED8-E044-86B0-F028560F48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6594" y="1504950"/>
            <a:ext cx="3048000" cy="38481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EBBC067-980C-2A4E-BB81-F83DFC2125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" y="1504950"/>
            <a:ext cx="6048594" cy="38481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509CDB3-34CA-8C44-80CF-DACA2BAB72E7}"/>
              </a:ext>
            </a:extLst>
          </p:cNvPr>
          <p:cNvSpPr txBox="1"/>
          <p:nvPr/>
        </p:nvSpPr>
        <p:spPr>
          <a:xfrm>
            <a:off x="1004489" y="5462778"/>
            <a:ext cx="6427089" cy="863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en-GB" sz="2000" i="1" dirty="0">
                <a:latin typeface="Verdana"/>
                <a:cs typeface="Verdana"/>
              </a:rPr>
              <a:t>Interactive podium changing light intensity and colour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8CA589-81DB-2D4C-BB5A-9FD47D7132E4}"/>
              </a:ext>
            </a:extLst>
          </p:cNvPr>
          <p:cNvSpPr/>
          <p:nvPr/>
        </p:nvSpPr>
        <p:spPr bwMode="auto">
          <a:xfrm>
            <a:off x="2519265" y="5511547"/>
            <a:ext cx="1075667" cy="433340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254105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9CF5047-25B2-7D49-BDA3-A27B99E79D7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667"/>
          <a:stretch/>
        </p:blipFill>
        <p:spPr>
          <a:xfrm>
            <a:off x="2354580" y="0"/>
            <a:ext cx="10866477" cy="732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63240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A7FCBC1-DB6C-C545-A4CD-2685D96274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20878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27943A-502B-4841-BF3F-68798BF9E7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360"/>
          <a:stretch/>
        </p:blipFill>
        <p:spPr>
          <a:xfrm>
            <a:off x="-211384" y="1485900"/>
            <a:ext cx="4045588" cy="382874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20E751E-8717-0F4E-A382-0BB71753F94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442"/>
          <a:stretch/>
        </p:blipFill>
        <p:spPr>
          <a:xfrm>
            <a:off x="3944380" y="1518802"/>
            <a:ext cx="4109907" cy="37629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11F6ACA-56DE-C84F-8365-740C4A03299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6570"/>
          <a:stretch/>
        </p:blipFill>
        <p:spPr>
          <a:xfrm>
            <a:off x="8164463" y="1485900"/>
            <a:ext cx="4027537" cy="3762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28577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comp 10.mp4">
            <a:hlinkClick r:id="" action="ppaction://media"/>
            <a:extLst>
              <a:ext uri="{FF2B5EF4-FFF2-40B4-BE49-F238E27FC236}">
                <a16:creationId xmlns:a16="http://schemas.microsoft.com/office/drawing/2014/main" id="{100CD39E-E528-1849-83B2-2A0C63A7BF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78280" y="-314325"/>
            <a:ext cx="9563100" cy="717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93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8182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A9D51CF-5977-9746-B35B-1107CF0E80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0160" y="-19141"/>
            <a:ext cx="9692640" cy="693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74647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23A7F55-2526-DD49-8CE7-2F1427771D9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1333" r="1222" b="44000"/>
          <a:stretch/>
        </p:blipFill>
        <p:spPr>
          <a:xfrm>
            <a:off x="1279086" y="0"/>
            <a:ext cx="6774180" cy="3063240"/>
          </a:xfrm>
          <a:prstGeom prst="rect">
            <a:avLst/>
          </a:prstGeom>
        </p:spPr>
      </p:pic>
      <p:pic>
        <p:nvPicPr>
          <p:cNvPr id="10" name="Online Media 6" descr="3testflight.mp4">
            <a:hlinkClick r:id="" action="ppaction://media"/>
            <a:extLst>
              <a:ext uri="{FF2B5EF4-FFF2-40B4-BE49-F238E27FC236}">
                <a16:creationId xmlns:a16="http://schemas.microsoft.com/office/drawing/2014/main" id="{98D45D2A-6F74-A644-8097-C5AE3EC113C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79086" y="3193814"/>
            <a:ext cx="6514108" cy="36641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F21C4C2-882B-D34D-B001-ACD26B58C25A}"/>
              </a:ext>
            </a:extLst>
          </p:cNvPr>
          <p:cNvSpPr txBox="1"/>
          <p:nvPr/>
        </p:nvSpPr>
        <p:spPr>
          <a:xfrm>
            <a:off x="6461242" y="2837865"/>
            <a:ext cx="57307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7"/>
              </a:rPr>
              <a:t>https://journals.open.tudelft.nl/spool/issue/view/834</a:t>
            </a:r>
            <a:r>
              <a:rPr lang="en-GB" sz="2400" dirty="0"/>
              <a:t>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58976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0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E49E306-2443-6549-B250-823E7C2029AA}"/>
              </a:ext>
            </a:extLst>
          </p:cNvPr>
          <p:cNvSpPr txBox="1"/>
          <p:nvPr/>
        </p:nvSpPr>
        <p:spPr>
          <a:xfrm>
            <a:off x="1523282" y="1447795"/>
            <a:ext cx="914471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latin typeface="Arial Black"/>
                <a:cs typeface="Arial Black"/>
              </a:rPr>
              <a:t>  </a:t>
            </a:r>
          </a:p>
          <a:p>
            <a:pPr algn="just"/>
            <a:endParaRPr lang="en-GB" sz="4200" b="1" dirty="0">
              <a:latin typeface="Arial Black"/>
              <a:cs typeface="Arial Black"/>
            </a:endParaRPr>
          </a:p>
          <a:p>
            <a:pPr algn="just"/>
            <a:r>
              <a:rPr lang="en-GB" sz="4200" b="1" dirty="0">
                <a:latin typeface="Arial Black"/>
                <a:cs typeface="Arial Black"/>
              </a:rPr>
              <a:t>		</a:t>
            </a:r>
            <a:r>
              <a:rPr lang="en-GB" sz="4800" b="1" i="1" dirty="0">
                <a:latin typeface="Arial Black"/>
                <a:cs typeface="Arial Black"/>
              </a:rPr>
              <a:t>D2RA </a:t>
            </a:r>
          </a:p>
          <a:p>
            <a:pPr algn="just"/>
            <a:r>
              <a:rPr lang="en-GB" sz="4800" b="1" i="1" dirty="0">
                <a:latin typeface="Arial Black"/>
                <a:cs typeface="Arial Black"/>
              </a:rPr>
              <a:t>							 </a:t>
            </a:r>
            <a:r>
              <a:rPr lang="en-GB" dirty="0"/>
              <a:t> </a:t>
            </a:r>
            <a:endParaRPr lang="en-US" dirty="0"/>
          </a:p>
        </p:txBody>
      </p:sp>
      <p:pic>
        <p:nvPicPr>
          <p:cNvPr id="3" name="Picture 2" descr="A picture containing text, athletic game, sport&#10;&#10;Description automatically generated">
            <a:extLst>
              <a:ext uri="{FF2B5EF4-FFF2-40B4-BE49-F238E27FC236}">
                <a16:creationId xmlns:a16="http://schemas.microsoft.com/office/drawing/2014/main" id="{BD9B6A96-4CD5-A747-80EB-C7E3ED556FB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tretch>
            <a:fillRect/>
          </a:stretch>
        </p:blipFill>
        <p:spPr>
          <a:xfrm>
            <a:off x="60960" y="0"/>
            <a:ext cx="120700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45899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6">
            <a:extLst>
              <a:ext uri="{FF2B5EF4-FFF2-40B4-BE49-F238E27FC236}">
                <a16:creationId xmlns:a16="http://schemas.microsoft.com/office/drawing/2014/main" id="{4CB44097-059D-8051-DB00-53F032B292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0680" y="3694114"/>
            <a:ext cx="1980029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              </a:t>
            </a:r>
          </a:p>
        </p:txBody>
      </p:sp>
      <p:pic>
        <p:nvPicPr>
          <p:cNvPr id="7" name="Picture 6" descr="A picture containing indoor, white, furniture&#10;&#10;Description automatically generated">
            <a:extLst>
              <a:ext uri="{FF2B5EF4-FFF2-40B4-BE49-F238E27FC236}">
                <a16:creationId xmlns:a16="http://schemas.microsoft.com/office/drawing/2014/main" id="{CD9A110F-3341-9ADE-38B1-A469D314B4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59604" y="1207008"/>
            <a:ext cx="12511208" cy="40477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CD6D206-C596-DD8C-10D1-C52BE6F8FD37}"/>
              </a:ext>
            </a:extLst>
          </p:cNvPr>
          <p:cNvSpPr txBox="1"/>
          <p:nvPr/>
        </p:nvSpPr>
        <p:spPr>
          <a:xfrm>
            <a:off x="6646336" y="5587705"/>
            <a:ext cx="52353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Verdana"/>
                <a:cs typeface="Verdana"/>
              </a:rPr>
              <a:t>Componential and ambiental reconfiguration</a:t>
            </a:r>
          </a:p>
        </p:txBody>
      </p:sp>
    </p:spTree>
    <p:extLst>
      <p:ext uri="{BB962C8B-B14F-4D97-AF65-F5344CB8AC3E}">
        <p14:creationId xmlns:p14="http://schemas.microsoft.com/office/powerpoint/2010/main" val="15443756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6">
            <a:extLst>
              <a:ext uri="{FF2B5EF4-FFF2-40B4-BE49-F238E27FC236}">
                <a16:creationId xmlns:a16="http://schemas.microsoft.com/office/drawing/2014/main" id="{4CB44097-059D-8051-DB00-53F032B292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0680" y="3694114"/>
            <a:ext cx="1980029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              </a:t>
            </a:r>
          </a:p>
        </p:txBody>
      </p:sp>
      <p:pic>
        <p:nvPicPr>
          <p:cNvPr id="2" name="Object detection AI.mp4" descr="Object detection AI.mp4">
            <a:hlinkClick r:id="" action="ppaction://media"/>
            <a:extLst>
              <a:ext uri="{FF2B5EF4-FFF2-40B4-BE49-F238E27FC236}">
                <a16:creationId xmlns:a16="http://schemas.microsoft.com/office/drawing/2014/main" id="{1B342B15-E21C-47AE-E033-6BEF804655A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400" t="3733" r="3000" b="2045"/>
          <a:stretch/>
        </p:blipFill>
        <p:spPr>
          <a:xfrm>
            <a:off x="1" y="0"/>
            <a:ext cx="12425856" cy="69616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1296027-6689-AC3E-16D3-508EE69F3CB5}"/>
              </a:ext>
            </a:extLst>
          </p:cNvPr>
          <p:cNvSpPr txBox="1"/>
          <p:nvPr/>
        </p:nvSpPr>
        <p:spPr>
          <a:xfrm>
            <a:off x="6646336" y="5587705"/>
            <a:ext cx="52353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Verdana"/>
                <a:cs typeface="Verdana"/>
              </a:rPr>
              <a:t>AI-trained object recognition using computer vision</a:t>
            </a:r>
          </a:p>
        </p:txBody>
      </p:sp>
    </p:spTree>
    <p:extLst>
      <p:ext uri="{BB962C8B-B14F-4D97-AF65-F5344CB8AC3E}">
        <p14:creationId xmlns:p14="http://schemas.microsoft.com/office/powerpoint/2010/main" val="1842480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8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6667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6">
            <a:extLst>
              <a:ext uri="{FF2B5EF4-FFF2-40B4-BE49-F238E27FC236}">
                <a16:creationId xmlns:a16="http://schemas.microsoft.com/office/drawing/2014/main" id="{4CB44097-059D-8051-DB00-53F032B292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0680" y="3694114"/>
            <a:ext cx="1980029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             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032C42C-A136-9DBA-32A0-7390B089BD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375"/>
          <a:stretch/>
        </p:blipFill>
        <p:spPr bwMode="auto">
          <a:xfrm>
            <a:off x="0" y="982663"/>
            <a:ext cx="8001000" cy="489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5D0E208-EBE7-1239-DC8A-BF79B2D494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458" t="50000"/>
          <a:stretch/>
        </p:blipFill>
        <p:spPr bwMode="auto">
          <a:xfrm>
            <a:off x="8158266" y="982663"/>
            <a:ext cx="4033733" cy="489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8697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6">
            <a:extLst>
              <a:ext uri="{FF2B5EF4-FFF2-40B4-BE49-F238E27FC236}">
                <a16:creationId xmlns:a16="http://schemas.microsoft.com/office/drawing/2014/main" id="{4CB44097-059D-8051-DB00-53F032B292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0680" y="3694114"/>
            <a:ext cx="1980029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              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9B089AEB-CA0A-CDCC-ADD3-B472F78584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117197"/>
            <a:ext cx="12341997" cy="468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182743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6">
            <a:extLst>
              <a:ext uri="{FF2B5EF4-FFF2-40B4-BE49-F238E27FC236}">
                <a16:creationId xmlns:a16="http://schemas.microsoft.com/office/drawing/2014/main" id="{4CB44097-059D-8051-DB00-53F032B292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0680" y="3694114"/>
            <a:ext cx="1980029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              </a:t>
            </a:r>
          </a:p>
        </p:txBody>
      </p:sp>
      <p:pic>
        <p:nvPicPr>
          <p:cNvPr id="2" name="IF.mp4">
            <a:hlinkClick r:id="" action="ppaction://media"/>
            <a:extLst>
              <a:ext uri="{FF2B5EF4-FFF2-40B4-BE49-F238E27FC236}">
                <a16:creationId xmlns:a16="http://schemas.microsoft.com/office/drawing/2014/main" id="{ACA71347-89F2-3641-6B6A-FDE1ABD8456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94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2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6">
            <a:extLst>
              <a:ext uri="{FF2B5EF4-FFF2-40B4-BE49-F238E27FC236}">
                <a16:creationId xmlns:a16="http://schemas.microsoft.com/office/drawing/2014/main" id="{4CB44097-059D-8051-DB00-53F032B292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0680" y="3694114"/>
            <a:ext cx="1980029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              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87BC18FA-1B61-27BD-C847-9B9D586F6E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871725"/>
            <a:ext cx="12245793" cy="312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BB2746D-019C-3291-A025-1776638779B5}"/>
              </a:ext>
            </a:extLst>
          </p:cNvPr>
          <p:cNvSpPr txBox="1"/>
          <p:nvPr/>
        </p:nvSpPr>
        <p:spPr>
          <a:xfrm>
            <a:off x="6646336" y="5587705"/>
            <a:ext cx="55456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u="sng" dirty="0">
                <a:latin typeface="Verdana"/>
                <a:cs typeface="Verdana"/>
              </a:rPr>
              <a:t>Automated D2RA </a:t>
            </a:r>
            <a:r>
              <a:rPr lang="en-GB" sz="2000" i="1" dirty="0">
                <a:latin typeface="Verdana"/>
                <a:cs typeface="Verdana"/>
              </a:rPr>
              <a:t>using Object Recognition (OR) based on Computer Vision (CV)</a:t>
            </a:r>
          </a:p>
        </p:txBody>
      </p:sp>
    </p:spTree>
    <p:extLst>
      <p:ext uri="{BB962C8B-B14F-4D97-AF65-F5344CB8AC3E}">
        <p14:creationId xmlns:p14="http://schemas.microsoft.com/office/powerpoint/2010/main" val="33718048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6">
            <a:extLst>
              <a:ext uri="{FF2B5EF4-FFF2-40B4-BE49-F238E27FC236}">
                <a16:creationId xmlns:a16="http://schemas.microsoft.com/office/drawing/2014/main" id="{4CB44097-059D-8051-DB00-53F032B292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0680" y="3694114"/>
            <a:ext cx="1980029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              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4D4792D-78E5-28CD-DCA3-2DDB9B5375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1986670"/>
            <a:ext cx="12192001" cy="28846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C85AA7-68A6-39E9-946F-5D274FE2AA1B}"/>
              </a:ext>
            </a:extLst>
          </p:cNvPr>
          <p:cNvSpPr txBox="1"/>
          <p:nvPr/>
        </p:nvSpPr>
        <p:spPr>
          <a:xfrm>
            <a:off x="6646336" y="5587705"/>
            <a:ext cx="55456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Verdana"/>
                <a:cs typeface="Verdana"/>
              </a:rPr>
              <a:t>HRI-supported D2RA: </a:t>
            </a:r>
            <a:r>
              <a:rPr lang="en-GB" sz="2000" i="1" dirty="0">
                <a:latin typeface="Verdana"/>
                <a:cs typeface="Verdana"/>
                <a:hlinkClick r:id="rId4"/>
              </a:rPr>
              <a:t>http://uf.roboticbuilding.eu/index.php/W12022</a:t>
            </a:r>
            <a:r>
              <a:rPr lang="en-GB" sz="2000" i="1" dirty="0">
                <a:latin typeface="Verdana"/>
                <a:cs typeface="Verdana"/>
              </a:rPr>
              <a:t> </a:t>
            </a:r>
            <a:endParaRPr lang="en-NL" sz="2000" dirty="0"/>
          </a:p>
          <a:p>
            <a:endParaRPr lang="en-GB" sz="2000" i="1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11966222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7469" y="0"/>
            <a:ext cx="4530712" cy="6858000"/>
          </a:xfrm>
          <a:prstGeom prst="rect">
            <a:avLst/>
          </a:prstGeom>
        </p:spPr>
      </p:pic>
      <p:sp>
        <p:nvSpPr>
          <p:cNvPr id="4" name="TextBox 6">
            <a:extLst>
              <a:ext uri="{FF2B5EF4-FFF2-40B4-BE49-F238E27FC236}">
                <a16:creationId xmlns:a16="http://schemas.microsoft.com/office/drawing/2014/main" id="{4CB44097-059D-8051-DB00-53F032B292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0680" y="3694114"/>
            <a:ext cx="1980029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     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C624FE-9E9C-B483-2363-E4873191C134}"/>
              </a:ext>
            </a:extLst>
          </p:cNvPr>
          <p:cNvSpPr txBox="1"/>
          <p:nvPr/>
        </p:nvSpPr>
        <p:spPr>
          <a:xfrm>
            <a:off x="7750709" y="5291445"/>
            <a:ext cx="8001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http://www.roboticbuilding.eu/</a:t>
            </a:r>
            <a:r>
              <a:rPr lang="en-US" dirty="0"/>
              <a:t> </a:t>
            </a:r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207965504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6">
            <a:extLst>
              <a:ext uri="{FF2B5EF4-FFF2-40B4-BE49-F238E27FC236}">
                <a16:creationId xmlns:a16="http://schemas.microsoft.com/office/drawing/2014/main" id="{4CB44097-059D-8051-DB00-53F032B292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0680" y="3694114"/>
            <a:ext cx="1980029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4400" b="1" dirty="0">
                <a:solidFill>
                  <a:srgbClr val="F79646"/>
                </a:solidFill>
                <a:latin typeface="Calibri" charset="0"/>
              </a:rPr>
              <a:t>         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F6F785-7489-CB27-EB5A-17026C2FCCD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559"/>
          <a:stretch/>
        </p:blipFill>
        <p:spPr>
          <a:xfrm>
            <a:off x="3827468" y="-293615"/>
            <a:ext cx="4710447" cy="7347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776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57815</TotalTime>
  <Words>639</Words>
  <Application>Microsoft Office PowerPoint</Application>
  <PresentationFormat>Widescreen</PresentationFormat>
  <Paragraphs>190</Paragraphs>
  <Slides>68</Slides>
  <Notes>59</Notes>
  <HiddenSlides>0</HiddenSlides>
  <MMClips>16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68</vt:i4>
      </vt:variant>
    </vt:vector>
  </HeadingPairs>
  <TitlesOfParts>
    <vt:vector size="75" baseType="lpstr">
      <vt:lpstr>Arial</vt:lpstr>
      <vt:lpstr>Arial Black</vt:lpstr>
      <vt:lpstr>Calibri</vt:lpstr>
      <vt:lpstr>Raleway</vt:lpstr>
      <vt:lpstr>Tahoma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tudelft bouwkunde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Bier, H.H. (henriettebier)</dc:creator>
  <cp:lastModifiedBy>Vera Laszlo</cp:lastModifiedBy>
  <cp:revision>926</cp:revision>
  <cp:lastPrinted>2020-10-07T10:33:06Z</cp:lastPrinted>
  <dcterms:created xsi:type="dcterms:W3CDTF">2011-03-04T02:44:16Z</dcterms:created>
  <dcterms:modified xsi:type="dcterms:W3CDTF">2025-10-28T13:28:45Z</dcterms:modified>
</cp:coreProperties>
</file>